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d864efd8a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fd864efd8a_3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Welcome to our conference on FPGA and Retro Gaming! Our expert panel will discuss how FPGA technology is preserving the past with precision. Our moderator, Matt, is a software developer and experienced MiSTer FPGA user. Pierco is an FPGA core developer, and a MiSTer FPGA contributor, and Lars is a retro gaming enthusiast and MiSTer FPGA user. Let's dive into the exciting world of FPGA retro gaming!</a:t>
            </a:r>
            <a:endParaRPr/>
          </a:p>
        </p:txBody>
      </p:sp>
      <p:sp>
        <p:nvSpPr>
          <p:cNvPr id="147" name="Google Shape;147;g2fd864efd8a_3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d76c542f6_2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2fd76c542f6_2_2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This slide will outline the steps involved in FPGA core development using the Q*bert example. It will cover selecting the core, gathering documentation, simulating components, porting to MiSTer, debugging, and release.</a:t>
            </a:r>
            <a:endParaRPr/>
          </a:p>
        </p:txBody>
      </p:sp>
      <p:sp>
        <p:nvSpPr>
          <p:cNvPr id="260" name="Google Shape;260;g2fd76c542f6_2_2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d864efd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fd864efd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Recherche de jeux ou systèmes sur arcaditalia et system16.com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fd864efd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fd864efd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recherche de documentation, manuels, schémas électroniques et première étude des schémas pour voir si il y a des composants customs ou des PLD/PALs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fd864efd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fd864efd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 PAL ou PLD, recherche sur PLD Archive (à gauche il s’agit d’une photo que j’ai prise des PAL de Super Off Road). </a:t>
            </a:r>
            <a:r>
              <a:rPr lang="fr">
                <a:solidFill>
                  <a:schemeClr val="dk1"/>
                </a:solidFill>
              </a:rPr>
              <a:t>Si possible, on récupère le matériel d’origine ici, c’est utile pour vérifier la logique avec un analyseur logique ou juste pour faire des “ping” des pistes avec un multimètre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80fb5ed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80fb5ed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d864efd8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fd864efd8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Comparaison des simulateurs. Une compilation FPGA c’est entre 10 et 30 minutes, donc il faut un simulateur: 15 secondes max de compilation si c’est Verilator. Aucune avec les deux autres. Verilator = choix de presque tous les devs sur MiSTer car rapide et c++ = affichage virtuel avec SDL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d864efd8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fd864efd8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GTKWave, open-source et gratuit, essentiel pour analyser le comportement de la simulation. Ici c’est le jeu Pandora’s Palace. La première étape en HDL c’est de créer toutes les mémoires (RAM/ROM), le CPU principal et ensuite le memory mapping.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fd864efd8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fd864efd8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 que tous les devs de cores ont en tête au début du projet. Un CPU, un bus d’adresse, un bus de données, une RAM et une ROM. C’est le principe de base de toutes les machines et on fait en sorte que cette partie fonctionne en premier.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fd864efd8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fd864efd8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ajoute ensuite les RAM pour les tiles (vram ou vidéo RAM) et la RAM pour les sprites. C’est un design simplifié, souvent il y a un deuxième CPU chargé de gérer les tiles et les sprites.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fd864efd8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fd864efd8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Ensuite le sprite rendering system. Même chose, il est souvent plus complexe et a des </a:t>
            </a:r>
            <a:r>
              <a:rPr lang="fr"/>
              <a:t>mémoires</a:t>
            </a:r>
            <a:r>
              <a:rPr lang="fr"/>
              <a:t> RAM additionnelles (line-buffer).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fd864efd8a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2fd864efd8a_3_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This slide contains the agenda for the conference. The conference is aimed at discussing the role of FPGA in retro gaming preservation as an alternative to software emulation. Key concepts of FPGA technology will be introduced, along with a comparison between FPGA and software emulation. The conference will also cover practical aspects, including setup and costs of FPGA solutions, along with core development processes for creating FPGA-based reproductions. Finally, a user perspective will be presented, followed by a question and answer session.</a:t>
            </a:r>
            <a:endParaRPr/>
          </a:p>
        </p:txBody>
      </p:sp>
      <p:sp>
        <p:nvSpPr>
          <p:cNvPr id="158" name="Google Shape;158;g2fd864efd8a_3_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fd864efd8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fd864efd8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 exemple de simulation. La vidéo est x3. Je peux arrêter la simulation à n’importe quel moment avec CTRL+C et taper “trace 3” pour capturer un fichier wave dump de 3 millions de cycles, soit environs 8go, pour analyse avec GTKWave.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d864efd8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d864efd8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Premier lancement de QBert sur MiSTer avec le mauvais décodage des tiles.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fd864efd8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fd864efd8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 il y a ce genre de problème, il faut utiliser SignalTap. Ici c’est un screenshot de l’ordinateur Coco2 (Tandy Color 2) fait par Alan, avec qui j’ai fait le core.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fd864efd8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fd864efd8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Qbert qui se lance sur MiSTer avec le son et la plupart des bugs corrigés.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d864efd8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fd864efd8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quelques jeux d’arcade que j’ai porté sur MiSTer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fe05e98e9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fe05e98e9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Coco2 (Tandy Color 2) / Bandai RX-78 / Hitachi Basic Master JR</a:t>
            </a:r>
            <a:endParaRPr/>
          </a:p>
          <a:p>
            <a:pPr indent="0" lvl="0" marL="0" rtl="0" algn="l">
              <a:spcBef>
                <a:spcPts val="0"/>
              </a:spcBef>
              <a:spcAft>
                <a:spcPts val="0"/>
              </a:spcAft>
              <a:buNone/>
            </a:pPr>
            <a:r>
              <a:rPr lang="fr"/>
              <a:t>Matra Alice (MC-10 avec support pour les vraies cassettes via ADC)  / FM-7 (WIP) / Tatung Einstein (2 modèles: TC01 &amp; 256)</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fe05e98e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fe05e98e9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Des jeux VFD et le Game &amp; Watch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fd76c542f6_2_1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fd76c542f6_2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7a482dac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307a482dac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This slide introduces key terms and concepts related to FPGA technology. The slide defines FPGA, core, ROM, PCB, CPU, RAM, ROM, BRAM, DSP blocks, HDL, and MRA. By understanding these terms, the audience will gain a better understanding of how FPGA technology works and how it differs from software emulation.</a:t>
            </a:r>
            <a:endParaRPr/>
          </a:p>
        </p:txBody>
      </p:sp>
      <p:sp>
        <p:nvSpPr>
          <p:cNvPr id="385" name="Google Shape;385;g307a482dac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7a482dac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307a482daca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     FPGA                |              Software Emulation</a:t>
            </a:r>
            <a:br>
              <a:rPr lang="fr"/>
            </a:br>
            <a:r>
              <a:rPr lang="fr"/>
              <a:t>Recreates hardware | Simulates hardware</a:t>
            </a:r>
            <a:br>
              <a:rPr lang="fr"/>
            </a:br>
            <a:r>
              <a:rPr lang="fr"/>
              <a:t>Component-level precision | Focus on final output</a:t>
            </a:r>
            <a:br>
              <a:rPr lang="fr"/>
            </a:br>
            <a:r>
              <a:rPr lang="fr"/>
              <a:t>Limited flexibility | Flexible hardware options</a:t>
            </a:r>
            <a:br>
              <a:rPr lang="fr"/>
            </a:br>
            <a:r>
              <a:rPr lang="fr"/>
              <a:t>High accuracy | Limited accuracy"</a:t>
            </a:r>
            <a:endParaRPr/>
          </a:p>
        </p:txBody>
      </p:sp>
      <p:sp>
        <p:nvSpPr>
          <p:cNvPr id="398" name="Google Shape;398;g307a482daca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d76c542f6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2fd76c542f6_2_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Our conference aims to explore the role of FPGA in retro gaming preservation. We will compare FPGA technology with software emulation, explain FPGA core development, and discuss user benefits, focusing on MiSTer FPGA.</a:t>
            </a:r>
            <a:endParaRPr/>
          </a:p>
        </p:txBody>
      </p:sp>
      <p:sp>
        <p:nvSpPr>
          <p:cNvPr id="168" name="Google Shape;168;g2fd76c542f6_2_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07a482dac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307a482daca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In this presentation, we explored the role of FPGA in retro gaming preservation and compared it with software emulation. We discussed how FPGA technology can be used to create accurate reproductions of classic gaming hardware and the user benefits of MiSTer FPGA. We also explained some key terms and concepts related to FPGA and compared FPGA with software emulation. Finally, we looked at some practical aspects of using FPGA solutions and the complexity of developing FPGA cores.</a:t>
            </a:r>
            <a:endParaRPr/>
          </a:p>
        </p:txBody>
      </p:sp>
      <p:sp>
        <p:nvSpPr>
          <p:cNvPr id="412" name="Google Shape;412;g307a482daca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840c256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840c256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07a482dac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307a482daca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In this presentation, we explored the role of FPGA in retro gaming preservation and compared it with software emulation. We discussed how FPGA technology can be used to create accurate reproductions of classic gaming hardware and the user benefits of MiSTer FPGA. We also explained some key terms and concepts related to FPGA and compared FPGA with software emulation. Finally, we looked at some practical aspects of using FPGA solutions and the complexity of developing FPGA cores.</a:t>
            </a:r>
            <a:endParaRPr/>
          </a:p>
        </p:txBody>
      </p:sp>
      <p:sp>
        <p:nvSpPr>
          <p:cNvPr id="435" name="Google Shape;435;g307a482daca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fd76c542f6_2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2fd76c542f6_2_2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This slide will be the Questions and Answers session where Matt moderates the session and Pierco and Lars answer questions related to FPGA development and user experience.</a:t>
            </a:r>
            <a:endParaRPr/>
          </a:p>
        </p:txBody>
      </p:sp>
      <p:sp>
        <p:nvSpPr>
          <p:cNvPr id="445" name="Google Shape;445;g2fd76c542f6_2_2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d865be394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2fd865be394_1_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In this presentation, we explored the role of FPGA in retro gaming preservation and compared it with software emulation. We discussed how FPGA technology can be used to create accurate reproductions of classic gaming hardware and the user benefits of MiSTer FPGA. We also explained some key terms and concepts related to FPGA and compared FPGA with software emulation. Finally, we looked at some practical aspects of using FPGA solutions and the complexity of developing FPGA cores.</a:t>
            </a:r>
            <a:endParaRPr/>
          </a:p>
        </p:txBody>
      </p:sp>
      <p:sp>
        <p:nvSpPr>
          <p:cNvPr id="459" name="Google Shape;459;g2fd865be394_1_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fd865be394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2fd865be394_3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We would like to express our gratitude to all of you for attending our presentation and listening to what we had to say. Your attention and engagement is much appreciated and we hope you found the information we shared to be interesting and informative. Thank you again for being here today and we hope to see you soon.</a:t>
            </a:r>
            <a:endParaRPr/>
          </a:p>
        </p:txBody>
      </p:sp>
      <p:sp>
        <p:nvSpPr>
          <p:cNvPr id="469" name="Google Shape;469;g2fd865be394_3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d76c542f6_2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2fd76c542f6_2_1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This slide introduces key terms and concepts related to FPGA technology. The slide defines FPGA, core, ROM, PCB, CPU, RAM, ROM, BRAM, DSP blocks, HDL, and MRA. By understanding these terms, the audience will gain a better understanding of how FPGA technology works and how it differs from software emulation.</a:t>
            </a:r>
            <a:endParaRPr/>
          </a:p>
        </p:txBody>
      </p:sp>
      <p:sp>
        <p:nvSpPr>
          <p:cNvPr id="181" name="Google Shape;181;g2fd76c542f6_2_1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d76c542f6_2_1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fd76c542f6_2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fd76c542f6_2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2fd76c542f6_2_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FPGA technology and software emulation are two methods for retro gaming preservation. Software emulation uses software to simulate the hardware of a computer or console, while FPGA recreates the hardware at a component level for accuracy. While software emulation is more flexible in terms of hardware, FPGA provides a more precise and accurate experience that closely matches the original hardware. Here's a comparison table:</a:t>
            </a:r>
            <a:endParaRPr/>
          </a:p>
        </p:txBody>
      </p:sp>
      <p:sp>
        <p:nvSpPr>
          <p:cNvPr id="208" name="Google Shape;208;g2fd76c542f6_2_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fd76c542f6_2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2fd76c542f6_2_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     FPGA                |              Software Emulation</a:t>
            </a:r>
            <a:br>
              <a:rPr lang="fr"/>
            </a:br>
            <a:r>
              <a:rPr lang="fr"/>
              <a:t>Recreates hardware | Simulates hardware</a:t>
            </a:r>
            <a:br>
              <a:rPr lang="fr"/>
            </a:br>
            <a:r>
              <a:rPr lang="fr"/>
              <a:t>Component-level precision | Focus on final output</a:t>
            </a:r>
            <a:br>
              <a:rPr lang="fr"/>
            </a:br>
            <a:r>
              <a:rPr lang="fr"/>
              <a:t>Limited flexibility | Flexible hardware options</a:t>
            </a:r>
            <a:br>
              <a:rPr lang="fr"/>
            </a:br>
            <a:r>
              <a:rPr lang="fr"/>
              <a:t>High accuracy | Limited accuracy"</a:t>
            </a:r>
            <a:endParaRPr/>
          </a:p>
        </p:txBody>
      </p:sp>
      <p:sp>
        <p:nvSpPr>
          <p:cNvPr id="221" name="Google Shape;221;g2fd76c542f6_2_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d76c542f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2fd76c542f6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     FPGA                |              Software Emulation</a:t>
            </a:r>
            <a:br>
              <a:rPr lang="fr"/>
            </a:br>
            <a:r>
              <a:rPr lang="fr"/>
              <a:t>Recreates hardware | Simulates hardware</a:t>
            </a:r>
            <a:br>
              <a:rPr lang="fr"/>
            </a:br>
            <a:r>
              <a:rPr lang="fr"/>
              <a:t>Component-level precision | Focus on final output</a:t>
            </a:r>
            <a:br>
              <a:rPr lang="fr"/>
            </a:br>
            <a:r>
              <a:rPr lang="fr"/>
              <a:t>Limited flexibility | Flexible hardware options</a:t>
            </a:r>
            <a:br>
              <a:rPr lang="fr"/>
            </a:br>
            <a:r>
              <a:rPr lang="fr"/>
              <a:t>High accuracy | Limited accuracy"</a:t>
            </a:r>
            <a:endParaRPr/>
          </a:p>
        </p:txBody>
      </p:sp>
      <p:sp>
        <p:nvSpPr>
          <p:cNvPr id="234" name="Google Shape;234;g2fd76c542f6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d76c542f6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fd76c542f6_2_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
              <a:t>This slide will compare FPGA technology and software emulation in terms of their underlying approach, fidelity and performance, and development process. It will explain how FPGA technology recreates hardware at a component-level precision while software emulation simulates hardware with a focus on final output. The slide will also compare the flexibility and development complexity of FPGA technology and software emulation.</a:t>
            </a:r>
            <a:endParaRPr/>
          </a:p>
        </p:txBody>
      </p:sp>
      <p:sp>
        <p:nvSpPr>
          <p:cNvPr id="247" name="Google Shape;247;g2fd76c542f6_2_1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88403" y="733806"/>
            <a:ext cx="3765900" cy="36528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996626" y="726948"/>
            <a:ext cx="3765900" cy="3652800"/>
          </a:xfrm>
          <a:prstGeom prst="rect">
            <a:avLst/>
          </a:prstGeom>
          <a:noFill/>
          <a:ln>
            <a:noFill/>
          </a:ln>
        </p:spPr>
        <p:txBody>
          <a:bodyPr anchorCtr="0" anchor="t" bIns="34275" lIns="68575" spcFirstLastPara="1" rIns="68575" wrap="square" tIns="34275">
            <a:normAutofit/>
          </a:bodyPr>
          <a:lstStyle>
            <a:lvl1pPr indent="-317500" lvl="0" marL="457200" rtl="0" algn="l">
              <a:lnSpc>
                <a:spcPct val="110000"/>
              </a:lnSpc>
              <a:spcBef>
                <a:spcPts val="800"/>
              </a:spcBef>
              <a:spcAft>
                <a:spcPts val="0"/>
              </a:spcAft>
              <a:buClr>
                <a:schemeClr val="dk1"/>
              </a:buClr>
              <a:buSzPts val="1400"/>
              <a:buChar char="●"/>
              <a:defRPr/>
            </a:lvl1pPr>
            <a:lvl2pPr indent="-317500" lvl="1" marL="914400" rtl="0" algn="l">
              <a:lnSpc>
                <a:spcPct val="110000"/>
              </a:lnSpc>
              <a:spcBef>
                <a:spcPts val="1200"/>
              </a:spcBef>
              <a:spcAft>
                <a:spcPts val="0"/>
              </a:spcAft>
              <a:buClr>
                <a:schemeClr val="dk1"/>
              </a:buClr>
              <a:buSzPts val="1400"/>
              <a:buChar char="○"/>
              <a:defRPr/>
            </a:lvl2pPr>
            <a:lvl3pPr indent="-317500" lvl="2" marL="1371600" rtl="0" algn="l">
              <a:lnSpc>
                <a:spcPct val="110000"/>
              </a:lnSpc>
              <a:spcBef>
                <a:spcPts val="1200"/>
              </a:spcBef>
              <a:spcAft>
                <a:spcPts val="0"/>
              </a:spcAft>
              <a:buClr>
                <a:schemeClr val="dk1"/>
              </a:buClr>
              <a:buSzPts val="1400"/>
              <a:buChar char="■"/>
              <a:defRPr/>
            </a:lvl3pPr>
            <a:lvl4pPr indent="-317500" lvl="3" marL="1828800" rtl="0" algn="l">
              <a:lnSpc>
                <a:spcPct val="110000"/>
              </a:lnSpc>
              <a:spcBef>
                <a:spcPts val="1200"/>
              </a:spcBef>
              <a:spcAft>
                <a:spcPts val="0"/>
              </a:spcAft>
              <a:buClr>
                <a:schemeClr val="dk1"/>
              </a:buClr>
              <a:buSzPts val="1400"/>
              <a:buChar char="●"/>
              <a:defRPr/>
            </a:lvl4pPr>
            <a:lvl5pPr indent="-317500" lvl="4" marL="2286000" rtl="0" algn="l">
              <a:lnSpc>
                <a:spcPct val="11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388402" y="4815311"/>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88403" y="73285"/>
            <a:ext cx="30861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8590738" y="4815311"/>
            <a:ext cx="4785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14"/>
          <p:cNvSpPr txBox="1"/>
          <p:nvPr>
            <p:ph type="title"/>
          </p:nvPr>
        </p:nvSpPr>
        <p:spPr>
          <a:xfrm>
            <a:off x="388403" y="733806"/>
            <a:ext cx="3765900" cy="39057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4547287" y="726948"/>
            <a:ext cx="3968100" cy="1916400"/>
          </a:xfrm>
          <a:prstGeom prst="rect">
            <a:avLst/>
          </a:prstGeom>
          <a:noFill/>
          <a:ln>
            <a:noFill/>
          </a:ln>
        </p:spPr>
        <p:txBody>
          <a:bodyPr anchorCtr="0" anchor="t" bIns="34275" lIns="68575" spcFirstLastPara="1" rIns="68575" wrap="square" tIns="34275">
            <a:normAutofit/>
          </a:bodyPr>
          <a:lstStyle>
            <a:lvl1pPr indent="-317500" lvl="0" marL="457200" rtl="0" algn="l">
              <a:lnSpc>
                <a:spcPct val="110000"/>
              </a:lnSpc>
              <a:spcBef>
                <a:spcPts val="800"/>
              </a:spcBef>
              <a:spcAft>
                <a:spcPts val="0"/>
              </a:spcAft>
              <a:buClr>
                <a:schemeClr val="dk1"/>
              </a:buClr>
              <a:buSzPts val="1400"/>
              <a:buChar char="●"/>
              <a:defRPr/>
            </a:lvl1pPr>
            <a:lvl2pPr indent="-317500" lvl="1" marL="914400" rtl="0" algn="l">
              <a:lnSpc>
                <a:spcPct val="110000"/>
              </a:lnSpc>
              <a:spcBef>
                <a:spcPts val="1200"/>
              </a:spcBef>
              <a:spcAft>
                <a:spcPts val="0"/>
              </a:spcAft>
              <a:buClr>
                <a:schemeClr val="dk1"/>
              </a:buClr>
              <a:buSzPts val="1400"/>
              <a:buChar char="○"/>
              <a:defRPr/>
            </a:lvl2pPr>
            <a:lvl3pPr indent="-317500" lvl="2" marL="1371600" rtl="0" algn="l">
              <a:lnSpc>
                <a:spcPct val="110000"/>
              </a:lnSpc>
              <a:spcBef>
                <a:spcPts val="1200"/>
              </a:spcBef>
              <a:spcAft>
                <a:spcPts val="0"/>
              </a:spcAft>
              <a:buClr>
                <a:schemeClr val="dk1"/>
              </a:buClr>
              <a:buSzPts val="1400"/>
              <a:buChar char="■"/>
              <a:defRPr/>
            </a:lvl3pPr>
            <a:lvl4pPr indent="-317500" lvl="3" marL="1828800" rtl="0" algn="l">
              <a:lnSpc>
                <a:spcPct val="110000"/>
              </a:lnSpc>
              <a:spcBef>
                <a:spcPts val="1200"/>
              </a:spcBef>
              <a:spcAft>
                <a:spcPts val="0"/>
              </a:spcAft>
              <a:buClr>
                <a:schemeClr val="dk1"/>
              </a:buClr>
              <a:buSzPts val="1400"/>
              <a:buChar char="●"/>
              <a:defRPr/>
            </a:lvl4pPr>
            <a:lvl5pPr indent="-317500" lvl="4" marL="2286000" rtl="0" algn="l">
              <a:lnSpc>
                <a:spcPct val="11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9" name="Google Shape;59;p14"/>
          <p:cNvSpPr txBox="1"/>
          <p:nvPr>
            <p:ph idx="2" type="body"/>
          </p:nvPr>
        </p:nvSpPr>
        <p:spPr>
          <a:xfrm>
            <a:off x="4547287" y="2716387"/>
            <a:ext cx="3968100" cy="1916400"/>
          </a:xfrm>
          <a:prstGeom prst="rect">
            <a:avLst/>
          </a:prstGeom>
          <a:noFill/>
          <a:ln>
            <a:noFill/>
          </a:ln>
        </p:spPr>
        <p:txBody>
          <a:bodyPr anchorCtr="0" anchor="t" bIns="34275" lIns="68575" spcFirstLastPara="1" rIns="68575" wrap="square" tIns="34275">
            <a:normAutofit/>
          </a:bodyPr>
          <a:lstStyle>
            <a:lvl1pPr indent="-317500" lvl="0" marL="457200" rtl="0" algn="l">
              <a:lnSpc>
                <a:spcPct val="110000"/>
              </a:lnSpc>
              <a:spcBef>
                <a:spcPts val="800"/>
              </a:spcBef>
              <a:spcAft>
                <a:spcPts val="0"/>
              </a:spcAft>
              <a:buClr>
                <a:schemeClr val="dk1"/>
              </a:buClr>
              <a:buSzPts val="1400"/>
              <a:buChar char="●"/>
              <a:defRPr/>
            </a:lvl1pPr>
            <a:lvl2pPr indent="-317500" lvl="1" marL="914400" rtl="0" algn="l">
              <a:lnSpc>
                <a:spcPct val="110000"/>
              </a:lnSpc>
              <a:spcBef>
                <a:spcPts val="1200"/>
              </a:spcBef>
              <a:spcAft>
                <a:spcPts val="0"/>
              </a:spcAft>
              <a:buClr>
                <a:schemeClr val="dk1"/>
              </a:buClr>
              <a:buSzPts val="1400"/>
              <a:buChar char="○"/>
              <a:defRPr/>
            </a:lvl2pPr>
            <a:lvl3pPr indent="-317500" lvl="2" marL="1371600" rtl="0" algn="l">
              <a:lnSpc>
                <a:spcPct val="110000"/>
              </a:lnSpc>
              <a:spcBef>
                <a:spcPts val="1200"/>
              </a:spcBef>
              <a:spcAft>
                <a:spcPts val="0"/>
              </a:spcAft>
              <a:buClr>
                <a:schemeClr val="dk1"/>
              </a:buClr>
              <a:buSzPts val="1400"/>
              <a:buChar char="■"/>
              <a:defRPr/>
            </a:lvl3pPr>
            <a:lvl4pPr indent="-317500" lvl="3" marL="1828800" rtl="0" algn="l">
              <a:lnSpc>
                <a:spcPct val="110000"/>
              </a:lnSpc>
              <a:spcBef>
                <a:spcPts val="1200"/>
              </a:spcBef>
              <a:spcAft>
                <a:spcPts val="0"/>
              </a:spcAft>
              <a:buClr>
                <a:schemeClr val="dk1"/>
              </a:buClr>
              <a:buSzPts val="1400"/>
              <a:buChar char="●"/>
              <a:defRPr/>
            </a:lvl4pPr>
            <a:lvl5pPr indent="-317500" lvl="4" marL="2286000" rtl="0" algn="l">
              <a:lnSpc>
                <a:spcPct val="11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0" name="Google Shape;60;p14"/>
          <p:cNvSpPr txBox="1"/>
          <p:nvPr>
            <p:ph idx="10" type="dt"/>
          </p:nvPr>
        </p:nvSpPr>
        <p:spPr>
          <a:xfrm>
            <a:off x="388402" y="4815311"/>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1" type="ftr"/>
          </p:nvPr>
        </p:nvSpPr>
        <p:spPr>
          <a:xfrm>
            <a:off x="388403" y="73285"/>
            <a:ext cx="30861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4"/>
          <p:cNvSpPr txBox="1"/>
          <p:nvPr>
            <p:ph idx="12" type="sldNum"/>
          </p:nvPr>
        </p:nvSpPr>
        <p:spPr>
          <a:xfrm>
            <a:off x="8590738" y="4815311"/>
            <a:ext cx="4785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6"/>
          <p:cNvSpPr txBox="1"/>
          <p:nvPr>
            <p:ph type="title"/>
          </p:nvPr>
        </p:nvSpPr>
        <p:spPr>
          <a:xfrm>
            <a:off x="388402" y="733806"/>
            <a:ext cx="3765887" cy="3652843"/>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6"/>
          <p:cNvSpPr txBox="1"/>
          <p:nvPr>
            <p:ph idx="1" type="body"/>
          </p:nvPr>
        </p:nvSpPr>
        <p:spPr>
          <a:xfrm>
            <a:off x="4996626" y="726948"/>
            <a:ext cx="3765887" cy="3652843"/>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400"/>
              <a:buNone/>
              <a:defRPr/>
            </a:lvl1pPr>
            <a:lvl2pPr indent="-317500" lvl="1" marL="914400" algn="l">
              <a:lnSpc>
                <a:spcPct val="110000"/>
              </a:lnSpc>
              <a:spcBef>
                <a:spcPts val="400"/>
              </a:spcBef>
              <a:spcAft>
                <a:spcPts val="0"/>
              </a:spcAft>
              <a:buClr>
                <a:schemeClr val="dk1"/>
              </a:buClr>
              <a:buSzPts val="1400"/>
              <a:buChar char="•"/>
              <a:defRPr/>
            </a:lvl2pPr>
            <a:lvl3pPr indent="-228600" lvl="2" marL="1371600" algn="l">
              <a:lnSpc>
                <a:spcPct val="110000"/>
              </a:lnSpc>
              <a:spcBef>
                <a:spcPts val="400"/>
              </a:spcBef>
              <a:spcAft>
                <a:spcPts val="0"/>
              </a:spcAft>
              <a:buClr>
                <a:schemeClr val="dk1"/>
              </a:buClr>
              <a:buSzPts val="1400"/>
              <a:buNone/>
              <a:defRPr/>
            </a:lvl3pPr>
            <a:lvl4pPr indent="-317500" lvl="3" marL="1828800" algn="l">
              <a:lnSpc>
                <a:spcPct val="110000"/>
              </a:lnSpc>
              <a:spcBef>
                <a:spcPts val="400"/>
              </a:spcBef>
              <a:spcAft>
                <a:spcPts val="0"/>
              </a:spcAft>
              <a:buClr>
                <a:schemeClr val="dk1"/>
              </a:buClr>
              <a:buSzPts val="1400"/>
              <a:buChar char="•"/>
              <a:defRPr/>
            </a:lvl4pPr>
            <a:lvl5pPr indent="-228600" lvl="4" marL="2286000" algn="l">
              <a:lnSpc>
                <a:spcPct val="11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6"/>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7"/>
          <p:cNvSpPr txBox="1"/>
          <p:nvPr>
            <p:ph type="title"/>
          </p:nvPr>
        </p:nvSpPr>
        <p:spPr>
          <a:xfrm>
            <a:off x="388402" y="733806"/>
            <a:ext cx="3765887" cy="3905774"/>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7"/>
          <p:cNvSpPr txBox="1"/>
          <p:nvPr>
            <p:ph idx="1" type="body"/>
          </p:nvPr>
        </p:nvSpPr>
        <p:spPr>
          <a:xfrm>
            <a:off x="4547287" y="726948"/>
            <a:ext cx="3968063" cy="1916336"/>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400"/>
              <a:buNone/>
              <a:defRPr/>
            </a:lvl1pPr>
            <a:lvl2pPr indent="-317500" lvl="1" marL="914400" algn="l">
              <a:lnSpc>
                <a:spcPct val="110000"/>
              </a:lnSpc>
              <a:spcBef>
                <a:spcPts val="400"/>
              </a:spcBef>
              <a:spcAft>
                <a:spcPts val="0"/>
              </a:spcAft>
              <a:buClr>
                <a:schemeClr val="dk1"/>
              </a:buClr>
              <a:buSzPts val="1400"/>
              <a:buChar char="•"/>
              <a:defRPr/>
            </a:lvl2pPr>
            <a:lvl3pPr indent="-228600" lvl="2" marL="1371600" algn="l">
              <a:lnSpc>
                <a:spcPct val="110000"/>
              </a:lnSpc>
              <a:spcBef>
                <a:spcPts val="400"/>
              </a:spcBef>
              <a:spcAft>
                <a:spcPts val="0"/>
              </a:spcAft>
              <a:buClr>
                <a:schemeClr val="dk1"/>
              </a:buClr>
              <a:buSzPts val="1400"/>
              <a:buNone/>
              <a:defRPr/>
            </a:lvl3pPr>
            <a:lvl4pPr indent="-317500" lvl="3" marL="1828800" algn="l">
              <a:lnSpc>
                <a:spcPct val="110000"/>
              </a:lnSpc>
              <a:spcBef>
                <a:spcPts val="400"/>
              </a:spcBef>
              <a:spcAft>
                <a:spcPts val="0"/>
              </a:spcAft>
              <a:buClr>
                <a:schemeClr val="dk1"/>
              </a:buClr>
              <a:buSzPts val="1400"/>
              <a:buChar char="•"/>
              <a:defRPr/>
            </a:lvl4pPr>
            <a:lvl5pPr indent="-228600" lvl="4" marL="2286000" algn="l">
              <a:lnSpc>
                <a:spcPct val="11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7"/>
          <p:cNvSpPr txBox="1"/>
          <p:nvPr>
            <p:ph idx="2" type="body"/>
          </p:nvPr>
        </p:nvSpPr>
        <p:spPr>
          <a:xfrm>
            <a:off x="4547287" y="2716387"/>
            <a:ext cx="3968063" cy="1916336"/>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400"/>
              <a:buNone/>
              <a:defRPr/>
            </a:lvl1pPr>
            <a:lvl2pPr indent="-317500" lvl="1" marL="914400" algn="l">
              <a:lnSpc>
                <a:spcPct val="110000"/>
              </a:lnSpc>
              <a:spcBef>
                <a:spcPts val="400"/>
              </a:spcBef>
              <a:spcAft>
                <a:spcPts val="0"/>
              </a:spcAft>
              <a:buClr>
                <a:schemeClr val="dk1"/>
              </a:buClr>
              <a:buSzPts val="1400"/>
              <a:buChar char="•"/>
              <a:defRPr/>
            </a:lvl2pPr>
            <a:lvl3pPr indent="-228600" lvl="2" marL="1371600" algn="l">
              <a:lnSpc>
                <a:spcPct val="110000"/>
              </a:lnSpc>
              <a:spcBef>
                <a:spcPts val="400"/>
              </a:spcBef>
              <a:spcAft>
                <a:spcPts val="0"/>
              </a:spcAft>
              <a:buClr>
                <a:schemeClr val="dk1"/>
              </a:buClr>
              <a:buSzPts val="1400"/>
              <a:buNone/>
              <a:defRPr/>
            </a:lvl3pPr>
            <a:lvl4pPr indent="-317500" lvl="3" marL="1828800" algn="l">
              <a:lnSpc>
                <a:spcPct val="110000"/>
              </a:lnSpc>
              <a:spcBef>
                <a:spcPts val="400"/>
              </a:spcBef>
              <a:spcAft>
                <a:spcPts val="0"/>
              </a:spcAft>
              <a:buClr>
                <a:schemeClr val="dk1"/>
              </a:buClr>
              <a:buSzPts val="1400"/>
              <a:buChar char="•"/>
              <a:defRPr/>
            </a:lvl4pPr>
            <a:lvl5pPr indent="-228600" lvl="4" marL="2286000" algn="l">
              <a:lnSpc>
                <a:spcPct val="11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7"/>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7"/>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8"/>
          <p:cNvSpPr txBox="1"/>
          <p:nvPr>
            <p:ph type="ctrTitle"/>
          </p:nvPr>
        </p:nvSpPr>
        <p:spPr>
          <a:xfrm>
            <a:off x="388402" y="733806"/>
            <a:ext cx="3765887" cy="380567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4100"/>
              <a:buFont typeface="Arial"/>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8"/>
          <p:cNvSpPr txBox="1"/>
          <p:nvPr>
            <p:ph idx="1" type="subTitle"/>
          </p:nvPr>
        </p:nvSpPr>
        <p:spPr>
          <a:xfrm>
            <a:off x="4996625" y="2701528"/>
            <a:ext cx="3765887" cy="1683435"/>
          </a:xfrm>
          <a:prstGeom prst="rect">
            <a:avLst/>
          </a:prstGeom>
          <a:noFill/>
          <a:ln>
            <a:noFill/>
          </a:ln>
        </p:spPr>
        <p:txBody>
          <a:bodyPr anchorCtr="0" anchor="b" bIns="34275" lIns="68575" spcFirstLastPara="1" rIns="68575" wrap="square" tIns="34275">
            <a:normAutofit/>
          </a:bodyPr>
          <a:lstStyle>
            <a:lvl1pPr lvl="0" algn="l">
              <a:lnSpc>
                <a:spcPct val="100000"/>
              </a:lnSpc>
              <a:spcBef>
                <a:spcPts val="800"/>
              </a:spcBef>
              <a:spcAft>
                <a:spcPts val="0"/>
              </a:spcAft>
              <a:buClr>
                <a:schemeClr val="dk1"/>
              </a:buClr>
              <a:buSzPts val="1700"/>
              <a:buNone/>
              <a:defRPr i="1" sz="1700"/>
            </a:lvl1pPr>
            <a:lvl2pPr lvl="1" algn="ctr">
              <a:lnSpc>
                <a:spcPct val="110000"/>
              </a:lnSpc>
              <a:spcBef>
                <a:spcPts val="400"/>
              </a:spcBef>
              <a:spcAft>
                <a:spcPts val="0"/>
              </a:spcAft>
              <a:buClr>
                <a:schemeClr val="dk1"/>
              </a:buClr>
              <a:buSzPts val="1500"/>
              <a:buNone/>
              <a:defRPr sz="1500"/>
            </a:lvl2pPr>
            <a:lvl3pPr lvl="2" algn="ctr">
              <a:lnSpc>
                <a:spcPct val="110000"/>
              </a:lnSpc>
              <a:spcBef>
                <a:spcPts val="400"/>
              </a:spcBef>
              <a:spcAft>
                <a:spcPts val="0"/>
              </a:spcAft>
              <a:buClr>
                <a:schemeClr val="dk1"/>
              </a:buClr>
              <a:buSzPts val="1400"/>
              <a:buNone/>
              <a:defRPr sz="1400"/>
            </a:lvl3pPr>
            <a:lvl4pPr lvl="3" algn="ctr">
              <a:lnSpc>
                <a:spcPct val="110000"/>
              </a:lnSpc>
              <a:spcBef>
                <a:spcPts val="400"/>
              </a:spcBef>
              <a:spcAft>
                <a:spcPts val="0"/>
              </a:spcAft>
              <a:buClr>
                <a:schemeClr val="dk1"/>
              </a:buClr>
              <a:buSzPts val="1200"/>
              <a:buNone/>
              <a:defRPr sz="1200"/>
            </a:lvl4pPr>
            <a:lvl5pPr lvl="4" algn="ctr">
              <a:lnSpc>
                <a:spcPct val="11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8" name="Google Shape;88;p18"/>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
        <p:nvSpPr>
          <p:cNvPr id="91" name="Google Shape;91;p18"/>
          <p:cNvSpPr/>
          <p:nvPr/>
        </p:nvSpPr>
        <p:spPr>
          <a:xfrm>
            <a:off x="4996626" y="4657444"/>
            <a:ext cx="3765887" cy="3428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2" name="Shape 92"/>
        <p:cNvGrpSpPr/>
        <p:nvPr/>
      </p:nvGrpSpPr>
      <p:grpSpPr>
        <a:xfrm>
          <a:off x="0" y="0"/>
          <a:ext cx="0" cy="0"/>
          <a:chOff x="0" y="0"/>
          <a:chExt cx="0" cy="0"/>
        </a:xfrm>
      </p:grpSpPr>
      <p:sp>
        <p:nvSpPr>
          <p:cNvPr id="93" name="Google Shape;93;p19"/>
          <p:cNvSpPr txBox="1"/>
          <p:nvPr>
            <p:ph type="title"/>
          </p:nvPr>
        </p:nvSpPr>
        <p:spPr>
          <a:xfrm>
            <a:off x="388402" y="733806"/>
            <a:ext cx="3765042" cy="365323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4100"/>
              <a:buFont typeface="Arial"/>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19"/>
          <p:cNvSpPr txBox="1"/>
          <p:nvPr>
            <p:ph idx="1" type="body"/>
          </p:nvPr>
        </p:nvSpPr>
        <p:spPr>
          <a:xfrm>
            <a:off x="4996625" y="2674979"/>
            <a:ext cx="3765887" cy="170998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700"/>
              <a:buNone/>
              <a:defRPr i="1" sz="1700">
                <a:solidFill>
                  <a:schemeClr val="dk1"/>
                </a:solidFill>
              </a:defRPr>
            </a:lvl1pPr>
            <a:lvl2pPr indent="-228600" lvl="1" marL="914400" algn="l">
              <a:lnSpc>
                <a:spcPct val="110000"/>
              </a:lnSpc>
              <a:spcBef>
                <a:spcPts val="400"/>
              </a:spcBef>
              <a:spcAft>
                <a:spcPts val="0"/>
              </a:spcAft>
              <a:buClr>
                <a:srgbClr val="888888"/>
              </a:buClr>
              <a:buSzPts val="1500"/>
              <a:buNone/>
              <a:defRPr sz="1500">
                <a:solidFill>
                  <a:srgbClr val="888888"/>
                </a:solidFill>
              </a:defRPr>
            </a:lvl2pPr>
            <a:lvl3pPr indent="-228600" lvl="2" marL="1371600" algn="l">
              <a:lnSpc>
                <a:spcPct val="110000"/>
              </a:lnSpc>
              <a:spcBef>
                <a:spcPts val="400"/>
              </a:spcBef>
              <a:spcAft>
                <a:spcPts val="0"/>
              </a:spcAft>
              <a:buClr>
                <a:srgbClr val="888888"/>
              </a:buClr>
              <a:buSzPts val="1400"/>
              <a:buNone/>
              <a:defRPr sz="1400">
                <a:solidFill>
                  <a:srgbClr val="888888"/>
                </a:solidFill>
              </a:defRPr>
            </a:lvl3pPr>
            <a:lvl4pPr indent="-228600" lvl="3" marL="1828800" algn="l">
              <a:lnSpc>
                <a:spcPct val="110000"/>
              </a:lnSpc>
              <a:spcBef>
                <a:spcPts val="400"/>
              </a:spcBef>
              <a:spcAft>
                <a:spcPts val="0"/>
              </a:spcAft>
              <a:buClr>
                <a:srgbClr val="888888"/>
              </a:buClr>
              <a:buSzPts val="1200"/>
              <a:buNone/>
              <a:defRPr sz="1200">
                <a:solidFill>
                  <a:srgbClr val="888888"/>
                </a:solidFill>
              </a:defRPr>
            </a:lvl4pPr>
            <a:lvl5pPr indent="-228600" lvl="4" marL="2286000" algn="l">
              <a:lnSpc>
                <a:spcPct val="11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5" name="Google Shape;95;p19"/>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9"/>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9"/>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98" name="Shape 98"/>
        <p:cNvGrpSpPr/>
        <p:nvPr/>
      </p:nvGrpSpPr>
      <p:grpSpPr>
        <a:xfrm>
          <a:off x="0" y="0"/>
          <a:ext cx="0" cy="0"/>
          <a:chOff x="0" y="0"/>
          <a:chExt cx="0" cy="0"/>
        </a:xfrm>
      </p:grpSpPr>
      <p:sp>
        <p:nvSpPr>
          <p:cNvPr id="99" name="Google Shape;99;p20"/>
          <p:cNvSpPr/>
          <p:nvPr/>
        </p:nvSpPr>
        <p:spPr>
          <a:xfrm>
            <a:off x="388402" y="381067"/>
            <a:ext cx="8366760"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00" name="Google Shape;100;p20"/>
          <p:cNvSpPr txBox="1"/>
          <p:nvPr>
            <p:ph type="title"/>
          </p:nvPr>
        </p:nvSpPr>
        <p:spPr>
          <a:xfrm>
            <a:off x="388402" y="733589"/>
            <a:ext cx="8374111" cy="804792"/>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0"/>
          <p:cNvSpPr txBox="1"/>
          <p:nvPr>
            <p:ph idx="1" type="body"/>
          </p:nvPr>
        </p:nvSpPr>
        <p:spPr>
          <a:xfrm>
            <a:off x="388402" y="1634181"/>
            <a:ext cx="3765042" cy="491181"/>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700"/>
              <a:buNone/>
              <a:defRPr b="0" i="1" sz="1700"/>
            </a:lvl1pPr>
            <a:lvl2pPr indent="-228600" lvl="1" marL="914400" algn="l">
              <a:lnSpc>
                <a:spcPct val="110000"/>
              </a:lnSpc>
              <a:spcBef>
                <a:spcPts val="400"/>
              </a:spcBef>
              <a:spcAft>
                <a:spcPts val="0"/>
              </a:spcAft>
              <a:buClr>
                <a:schemeClr val="dk1"/>
              </a:buClr>
              <a:buSzPts val="1500"/>
              <a:buNone/>
              <a:defRPr b="1" sz="1500"/>
            </a:lvl2pPr>
            <a:lvl3pPr indent="-228600" lvl="2" marL="1371600" algn="l">
              <a:lnSpc>
                <a:spcPct val="110000"/>
              </a:lnSpc>
              <a:spcBef>
                <a:spcPts val="400"/>
              </a:spcBef>
              <a:spcAft>
                <a:spcPts val="0"/>
              </a:spcAft>
              <a:buClr>
                <a:schemeClr val="dk1"/>
              </a:buClr>
              <a:buSzPts val="1400"/>
              <a:buNone/>
              <a:defRPr b="1" sz="1400"/>
            </a:lvl3pPr>
            <a:lvl4pPr indent="-228600" lvl="3" marL="1828800" algn="l">
              <a:lnSpc>
                <a:spcPct val="110000"/>
              </a:lnSpc>
              <a:spcBef>
                <a:spcPts val="400"/>
              </a:spcBef>
              <a:spcAft>
                <a:spcPts val="0"/>
              </a:spcAft>
              <a:buClr>
                <a:schemeClr val="dk1"/>
              </a:buClr>
              <a:buSzPts val="1200"/>
              <a:buNone/>
              <a:defRPr b="1" sz="1200"/>
            </a:lvl4pPr>
            <a:lvl5pPr indent="-228600" lvl="4" marL="2286000" algn="l">
              <a:lnSpc>
                <a:spcPct val="11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2" name="Google Shape;102;p20"/>
          <p:cNvSpPr txBox="1"/>
          <p:nvPr>
            <p:ph idx="2" type="body"/>
          </p:nvPr>
        </p:nvSpPr>
        <p:spPr>
          <a:xfrm>
            <a:off x="388402" y="2157064"/>
            <a:ext cx="3765042" cy="2492171"/>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400"/>
              <a:buNone/>
              <a:defRPr/>
            </a:lvl1pPr>
            <a:lvl2pPr indent="-317500" lvl="1" marL="914400" algn="l">
              <a:lnSpc>
                <a:spcPct val="110000"/>
              </a:lnSpc>
              <a:spcBef>
                <a:spcPts val="400"/>
              </a:spcBef>
              <a:spcAft>
                <a:spcPts val="0"/>
              </a:spcAft>
              <a:buClr>
                <a:schemeClr val="dk1"/>
              </a:buClr>
              <a:buSzPts val="1400"/>
              <a:buChar char="•"/>
              <a:defRPr/>
            </a:lvl2pPr>
            <a:lvl3pPr indent="-228600" lvl="2" marL="1371600" algn="l">
              <a:lnSpc>
                <a:spcPct val="110000"/>
              </a:lnSpc>
              <a:spcBef>
                <a:spcPts val="400"/>
              </a:spcBef>
              <a:spcAft>
                <a:spcPts val="0"/>
              </a:spcAft>
              <a:buClr>
                <a:schemeClr val="dk1"/>
              </a:buClr>
              <a:buSzPts val="1400"/>
              <a:buNone/>
              <a:defRPr/>
            </a:lvl3pPr>
            <a:lvl4pPr indent="-317500" lvl="3" marL="1828800" algn="l">
              <a:lnSpc>
                <a:spcPct val="110000"/>
              </a:lnSpc>
              <a:spcBef>
                <a:spcPts val="400"/>
              </a:spcBef>
              <a:spcAft>
                <a:spcPts val="0"/>
              </a:spcAft>
              <a:buClr>
                <a:schemeClr val="dk1"/>
              </a:buClr>
              <a:buSzPts val="1400"/>
              <a:buChar char="•"/>
              <a:defRPr/>
            </a:lvl4pPr>
            <a:lvl5pPr indent="-228600" lvl="4" marL="2286000" algn="l">
              <a:lnSpc>
                <a:spcPct val="11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0"/>
          <p:cNvSpPr txBox="1"/>
          <p:nvPr>
            <p:ph idx="3" type="body"/>
          </p:nvPr>
        </p:nvSpPr>
        <p:spPr>
          <a:xfrm>
            <a:off x="4996626" y="1634181"/>
            <a:ext cx="3765887" cy="491181"/>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700"/>
              <a:buNone/>
              <a:defRPr b="0" i="1" sz="1700"/>
            </a:lvl1pPr>
            <a:lvl2pPr indent="-228600" lvl="1" marL="914400" algn="l">
              <a:lnSpc>
                <a:spcPct val="110000"/>
              </a:lnSpc>
              <a:spcBef>
                <a:spcPts val="400"/>
              </a:spcBef>
              <a:spcAft>
                <a:spcPts val="0"/>
              </a:spcAft>
              <a:buClr>
                <a:schemeClr val="dk1"/>
              </a:buClr>
              <a:buSzPts val="1500"/>
              <a:buNone/>
              <a:defRPr b="1" sz="1500"/>
            </a:lvl2pPr>
            <a:lvl3pPr indent="-228600" lvl="2" marL="1371600" algn="l">
              <a:lnSpc>
                <a:spcPct val="110000"/>
              </a:lnSpc>
              <a:spcBef>
                <a:spcPts val="400"/>
              </a:spcBef>
              <a:spcAft>
                <a:spcPts val="0"/>
              </a:spcAft>
              <a:buClr>
                <a:schemeClr val="dk1"/>
              </a:buClr>
              <a:buSzPts val="1400"/>
              <a:buNone/>
              <a:defRPr b="1" sz="1400"/>
            </a:lvl3pPr>
            <a:lvl4pPr indent="-228600" lvl="3" marL="1828800" algn="l">
              <a:lnSpc>
                <a:spcPct val="110000"/>
              </a:lnSpc>
              <a:spcBef>
                <a:spcPts val="400"/>
              </a:spcBef>
              <a:spcAft>
                <a:spcPts val="0"/>
              </a:spcAft>
              <a:buClr>
                <a:schemeClr val="dk1"/>
              </a:buClr>
              <a:buSzPts val="1200"/>
              <a:buNone/>
              <a:defRPr b="1" sz="1200"/>
            </a:lvl4pPr>
            <a:lvl5pPr indent="-228600" lvl="4" marL="2286000" algn="l">
              <a:lnSpc>
                <a:spcPct val="11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4" name="Google Shape;104;p20"/>
          <p:cNvSpPr txBox="1"/>
          <p:nvPr>
            <p:ph idx="4" type="body"/>
          </p:nvPr>
        </p:nvSpPr>
        <p:spPr>
          <a:xfrm>
            <a:off x="4996626" y="2157064"/>
            <a:ext cx="3765887" cy="2492171"/>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400"/>
              <a:buNone/>
              <a:defRPr/>
            </a:lvl1pPr>
            <a:lvl2pPr indent="-317500" lvl="1" marL="914400" algn="l">
              <a:lnSpc>
                <a:spcPct val="110000"/>
              </a:lnSpc>
              <a:spcBef>
                <a:spcPts val="400"/>
              </a:spcBef>
              <a:spcAft>
                <a:spcPts val="0"/>
              </a:spcAft>
              <a:buClr>
                <a:schemeClr val="dk1"/>
              </a:buClr>
              <a:buSzPts val="1400"/>
              <a:buChar char="•"/>
              <a:defRPr/>
            </a:lvl2pPr>
            <a:lvl3pPr indent="-228600" lvl="2" marL="1371600" algn="l">
              <a:lnSpc>
                <a:spcPct val="110000"/>
              </a:lnSpc>
              <a:spcBef>
                <a:spcPts val="400"/>
              </a:spcBef>
              <a:spcAft>
                <a:spcPts val="0"/>
              </a:spcAft>
              <a:buClr>
                <a:schemeClr val="dk1"/>
              </a:buClr>
              <a:buSzPts val="1400"/>
              <a:buNone/>
              <a:defRPr/>
            </a:lvl3pPr>
            <a:lvl4pPr indent="-317500" lvl="3" marL="1828800" algn="l">
              <a:lnSpc>
                <a:spcPct val="110000"/>
              </a:lnSpc>
              <a:spcBef>
                <a:spcPts val="400"/>
              </a:spcBef>
              <a:spcAft>
                <a:spcPts val="0"/>
              </a:spcAft>
              <a:buClr>
                <a:schemeClr val="dk1"/>
              </a:buClr>
              <a:buSzPts val="1400"/>
              <a:buChar char="•"/>
              <a:defRPr/>
            </a:lvl4pPr>
            <a:lvl5pPr indent="-228600" lvl="4" marL="2286000" algn="l">
              <a:lnSpc>
                <a:spcPct val="11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0"/>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0"/>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0"/>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21"/>
          <p:cNvSpPr txBox="1"/>
          <p:nvPr>
            <p:ph type="title"/>
          </p:nvPr>
        </p:nvSpPr>
        <p:spPr>
          <a:xfrm>
            <a:off x="388402" y="733806"/>
            <a:ext cx="3765887" cy="3652843"/>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1"/>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1"/>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1"/>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2"/>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2"/>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 name="Shape 117"/>
        <p:cNvGrpSpPr/>
        <p:nvPr/>
      </p:nvGrpSpPr>
      <p:grpSpPr>
        <a:xfrm>
          <a:off x="0" y="0"/>
          <a:ext cx="0" cy="0"/>
          <a:chOff x="0" y="0"/>
          <a:chExt cx="0" cy="0"/>
        </a:xfrm>
      </p:grpSpPr>
      <p:sp>
        <p:nvSpPr>
          <p:cNvPr id="118" name="Google Shape;118;p23"/>
          <p:cNvSpPr txBox="1"/>
          <p:nvPr>
            <p:ph type="title"/>
          </p:nvPr>
        </p:nvSpPr>
        <p:spPr>
          <a:xfrm>
            <a:off x="388402" y="733806"/>
            <a:ext cx="3765711" cy="1702981"/>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3300"/>
              <a:buFont typeface="Arial"/>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3"/>
          <p:cNvSpPr txBox="1"/>
          <p:nvPr>
            <p:ph idx="1" type="body"/>
          </p:nvPr>
        </p:nvSpPr>
        <p:spPr>
          <a:xfrm>
            <a:off x="4989887" y="740567"/>
            <a:ext cx="3765711" cy="3655219"/>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500"/>
              <a:buNone/>
              <a:defRPr sz="1500"/>
            </a:lvl1pPr>
            <a:lvl2pPr indent="-317500" lvl="1" marL="914400" algn="l">
              <a:lnSpc>
                <a:spcPct val="110000"/>
              </a:lnSpc>
              <a:spcBef>
                <a:spcPts val="400"/>
              </a:spcBef>
              <a:spcAft>
                <a:spcPts val="0"/>
              </a:spcAft>
              <a:buClr>
                <a:schemeClr val="dk1"/>
              </a:buClr>
              <a:buSzPts val="1400"/>
              <a:buChar char="•"/>
              <a:defRPr sz="1400"/>
            </a:lvl2pPr>
            <a:lvl3pPr indent="-228600" lvl="2" marL="1371600" algn="l">
              <a:lnSpc>
                <a:spcPct val="110000"/>
              </a:lnSpc>
              <a:spcBef>
                <a:spcPts val="400"/>
              </a:spcBef>
              <a:spcAft>
                <a:spcPts val="0"/>
              </a:spcAft>
              <a:buClr>
                <a:schemeClr val="dk1"/>
              </a:buClr>
              <a:buSzPts val="1200"/>
              <a:buNone/>
              <a:defRPr sz="1200"/>
            </a:lvl3pPr>
            <a:lvl4pPr indent="-298450" lvl="3" marL="1828800" algn="l">
              <a:lnSpc>
                <a:spcPct val="110000"/>
              </a:lnSpc>
              <a:spcBef>
                <a:spcPts val="400"/>
              </a:spcBef>
              <a:spcAft>
                <a:spcPts val="0"/>
              </a:spcAft>
              <a:buClr>
                <a:schemeClr val="dk1"/>
              </a:buClr>
              <a:buSzPts val="1100"/>
              <a:buChar char="•"/>
              <a:defRPr sz="1100"/>
            </a:lvl4pPr>
            <a:lvl5pPr indent="-228600" lvl="4" marL="2286000" algn="l">
              <a:lnSpc>
                <a:spcPct val="110000"/>
              </a:lnSpc>
              <a:spcBef>
                <a:spcPts val="400"/>
              </a:spcBef>
              <a:spcAft>
                <a:spcPts val="0"/>
              </a:spcAft>
              <a:buClr>
                <a:schemeClr val="dk1"/>
              </a:buClr>
              <a:buSzPts val="1100"/>
              <a:buNone/>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0" name="Google Shape;120;p23"/>
          <p:cNvSpPr txBox="1"/>
          <p:nvPr>
            <p:ph idx="2" type="body"/>
          </p:nvPr>
        </p:nvSpPr>
        <p:spPr>
          <a:xfrm>
            <a:off x="388402" y="2520779"/>
            <a:ext cx="3765711" cy="1880962"/>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800"/>
              <a:buNone/>
              <a:defRPr b="0" i="1" sz="1800"/>
            </a:lvl1pPr>
            <a:lvl2pPr indent="-228600" lvl="1" marL="914400" algn="l">
              <a:lnSpc>
                <a:spcPct val="110000"/>
              </a:lnSpc>
              <a:spcBef>
                <a:spcPts val="400"/>
              </a:spcBef>
              <a:spcAft>
                <a:spcPts val="0"/>
              </a:spcAft>
              <a:buClr>
                <a:schemeClr val="dk1"/>
              </a:buClr>
              <a:buSzPts val="1100"/>
              <a:buNone/>
              <a:defRPr sz="1100"/>
            </a:lvl2pPr>
            <a:lvl3pPr indent="-228600" lvl="2" marL="1371600" algn="l">
              <a:lnSpc>
                <a:spcPct val="110000"/>
              </a:lnSpc>
              <a:spcBef>
                <a:spcPts val="400"/>
              </a:spcBef>
              <a:spcAft>
                <a:spcPts val="0"/>
              </a:spcAft>
              <a:buClr>
                <a:schemeClr val="dk1"/>
              </a:buClr>
              <a:buSzPts val="900"/>
              <a:buNone/>
              <a:defRPr sz="900"/>
            </a:lvl3pPr>
            <a:lvl4pPr indent="-228600" lvl="3" marL="1828800" algn="l">
              <a:lnSpc>
                <a:spcPct val="110000"/>
              </a:lnSpc>
              <a:spcBef>
                <a:spcPts val="400"/>
              </a:spcBef>
              <a:spcAft>
                <a:spcPts val="0"/>
              </a:spcAft>
              <a:buClr>
                <a:schemeClr val="dk1"/>
              </a:buClr>
              <a:buSzPts val="800"/>
              <a:buNone/>
              <a:defRPr sz="800"/>
            </a:lvl4pPr>
            <a:lvl5pPr indent="-228600" lvl="4" marL="2286000" algn="l">
              <a:lnSpc>
                <a:spcPct val="11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1" name="Google Shape;121;p23"/>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3"/>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4" name="Shape 124"/>
        <p:cNvGrpSpPr/>
        <p:nvPr/>
      </p:nvGrpSpPr>
      <p:grpSpPr>
        <a:xfrm>
          <a:off x="0" y="0"/>
          <a:ext cx="0" cy="0"/>
          <a:chOff x="0" y="0"/>
          <a:chExt cx="0" cy="0"/>
        </a:xfrm>
      </p:grpSpPr>
      <p:sp>
        <p:nvSpPr>
          <p:cNvPr id="125" name="Google Shape;125;p24"/>
          <p:cNvSpPr txBox="1"/>
          <p:nvPr>
            <p:ph type="title"/>
          </p:nvPr>
        </p:nvSpPr>
        <p:spPr>
          <a:xfrm>
            <a:off x="388402" y="733806"/>
            <a:ext cx="3765711" cy="1702981"/>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3300"/>
              <a:buFont typeface="Arial"/>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4"/>
          <p:cNvSpPr/>
          <p:nvPr>
            <p:ph idx="2" type="pic"/>
          </p:nvPr>
        </p:nvSpPr>
        <p:spPr>
          <a:xfrm>
            <a:off x="4996626" y="740569"/>
            <a:ext cx="3770254" cy="3655219"/>
          </a:xfrm>
          <a:prstGeom prst="rect">
            <a:avLst/>
          </a:prstGeom>
          <a:noFill/>
          <a:ln>
            <a:noFill/>
          </a:ln>
        </p:spPr>
      </p:sp>
      <p:sp>
        <p:nvSpPr>
          <p:cNvPr id="127" name="Google Shape;127;p24"/>
          <p:cNvSpPr txBox="1"/>
          <p:nvPr>
            <p:ph idx="1" type="body"/>
          </p:nvPr>
        </p:nvSpPr>
        <p:spPr>
          <a:xfrm>
            <a:off x="388402" y="2505332"/>
            <a:ext cx="3765711" cy="1896409"/>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700"/>
              <a:buNone/>
              <a:defRPr b="0" i="1" sz="1700"/>
            </a:lvl1pPr>
            <a:lvl2pPr indent="-228600" lvl="1" marL="914400" algn="l">
              <a:lnSpc>
                <a:spcPct val="110000"/>
              </a:lnSpc>
              <a:spcBef>
                <a:spcPts val="400"/>
              </a:spcBef>
              <a:spcAft>
                <a:spcPts val="0"/>
              </a:spcAft>
              <a:buClr>
                <a:schemeClr val="dk1"/>
              </a:buClr>
              <a:buSzPts val="1100"/>
              <a:buNone/>
              <a:defRPr sz="1100"/>
            </a:lvl2pPr>
            <a:lvl3pPr indent="-228600" lvl="2" marL="1371600" algn="l">
              <a:lnSpc>
                <a:spcPct val="110000"/>
              </a:lnSpc>
              <a:spcBef>
                <a:spcPts val="400"/>
              </a:spcBef>
              <a:spcAft>
                <a:spcPts val="0"/>
              </a:spcAft>
              <a:buClr>
                <a:schemeClr val="dk1"/>
              </a:buClr>
              <a:buSzPts val="900"/>
              <a:buNone/>
              <a:defRPr sz="900"/>
            </a:lvl3pPr>
            <a:lvl4pPr indent="-228600" lvl="3" marL="1828800" algn="l">
              <a:lnSpc>
                <a:spcPct val="110000"/>
              </a:lnSpc>
              <a:spcBef>
                <a:spcPts val="400"/>
              </a:spcBef>
              <a:spcAft>
                <a:spcPts val="0"/>
              </a:spcAft>
              <a:buClr>
                <a:schemeClr val="dk1"/>
              </a:buClr>
              <a:buSzPts val="800"/>
              <a:buNone/>
              <a:defRPr sz="800"/>
            </a:lvl4pPr>
            <a:lvl5pPr indent="-228600" lvl="4" marL="2286000" algn="l">
              <a:lnSpc>
                <a:spcPct val="11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8" name="Google Shape;128;p24"/>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4"/>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25"/>
          <p:cNvSpPr txBox="1"/>
          <p:nvPr>
            <p:ph type="title"/>
          </p:nvPr>
        </p:nvSpPr>
        <p:spPr>
          <a:xfrm>
            <a:off x="388402" y="733806"/>
            <a:ext cx="3765887" cy="3652843"/>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5"/>
          <p:cNvSpPr txBox="1"/>
          <p:nvPr>
            <p:ph idx="1" type="body"/>
          </p:nvPr>
        </p:nvSpPr>
        <p:spPr>
          <a:xfrm rot="5400000">
            <a:off x="5053148" y="670426"/>
            <a:ext cx="3652843" cy="3765887"/>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400"/>
              <a:buNone/>
              <a:defRPr/>
            </a:lvl1pPr>
            <a:lvl2pPr indent="-317500" lvl="1" marL="914400" algn="l">
              <a:lnSpc>
                <a:spcPct val="110000"/>
              </a:lnSpc>
              <a:spcBef>
                <a:spcPts val="400"/>
              </a:spcBef>
              <a:spcAft>
                <a:spcPts val="0"/>
              </a:spcAft>
              <a:buClr>
                <a:schemeClr val="dk1"/>
              </a:buClr>
              <a:buSzPts val="1400"/>
              <a:buChar char="•"/>
              <a:defRPr/>
            </a:lvl2pPr>
            <a:lvl3pPr indent="-228600" lvl="2" marL="1371600" algn="l">
              <a:lnSpc>
                <a:spcPct val="110000"/>
              </a:lnSpc>
              <a:spcBef>
                <a:spcPts val="400"/>
              </a:spcBef>
              <a:spcAft>
                <a:spcPts val="0"/>
              </a:spcAft>
              <a:buClr>
                <a:schemeClr val="dk1"/>
              </a:buClr>
              <a:buSzPts val="1400"/>
              <a:buNone/>
              <a:defRPr/>
            </a:lvl3pPr>
            <a:lvl4pPr indent="-317500" lvl="3" marL="1828800" algn="l">
              <a:lnSpc>
                <a:spcPct val="110000"/>
              </a:lnSpc>
              <a:spcBef>
                <a:spcPts val="400"/>
              </a:spcBef>
              <a:spcAft>
                <a:spcPts val="0"/>
              </a:spcAft>
              <a:buClr>
                <a:schemeClr val="dk1"/>
              </a:buClr>
              <a:buSzPts val="1400"/>
              <a:buChar char="•"/>
              <a:defRPr/>
            </a:lvl4pPr>
            <a:lvl5pPr indent="-228600" lvl="4" marL="2286000" algn="l">
              <a:lnSpc>
                <a:spcPct val="11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5"/>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5"/>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5"/>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7" name="Shape 137"/>
        <p:cNvGrpSpPr/>
        <p:nvPr/>
      </p:nvGrpSpPr>
      <p:grpSpPr>
        <a:xfrm>
          <a:off x="0" y="0"/>
          <a:ext cx="0" cy="0"/>
          <a:chOff x="0" y="0"/>
          <a:chExt cx="0" cy="0"/>
        </a:xfrm>
      </p:grpSpPr>
      <p:sp>
        <p:nvSpPr>
          <p:cNvPr id="138" name="Google Shape;138;p26"/>
          <p:cNvSpPr txBox="1"/>
          <p:nvPr>
            <p:ph type="title"/>
          </p:nvPr>
        </p:nvSpPr>
        <p:spPr>
          <a:xfrm rot="5400000">
            <a:off x="5017264" y="726955"/>
            <a:ext cx="3717696" cy="3758972"/>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9" name="Google Shape;139;p26"/>
          <p:cNvSpPr txBox="1"/>
          <p:nvPr>
            <p:ph idx="1" type="body"/>
          </p:nvPr>
        </p:nvSpPr>
        <p:spPr>
          <a:xfrm rot="5400000">
            <a:off x="412498" y="723498"/>
            <a:ext cx="3717696" cy="3765887"/>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Clr>
                <a:schemeClr val="dk1"/>
              </a:buClr>
              <a:buSzPts val="1400"/>
              <a:buNone/>
              <a:defRPr/>
            </a:lvl1pPr>
            <a:lvl2pPr indent="-317500" lvl="1" marL="914400" algn="l">
              <a:lnSpc>
                <a:spcPct val="110000"/>
              </a:lnSpc>
              <a:spcBef>
                <a:spcPts val="400"/>
              </a:spcBef>
              <a:spcAft>
                <a:spcPts val="0"/>
              </a:spcAft>
              <a:buClr>
                <a:schemeClr val="dk1"/>
              </a:buClr>
              <a:buSzPts val="1400"/>
              <a:buChar char="•"/>
              <a:defRPr/>
            </a:lvl2pPr>
            <a:lvl3pPr indent="-228600" lvl="2" marL="1371600" algn="l">
              <a:lnSpc>
                <a:spcPct val="110000"/>
              </a:lnSpc>
              <a:spcBef>
                <a:spcPts val="400"/>
              </a:spcBef>
              <a:spcAft>
                <a:spcPts val="0"/>
              </a:spcAft>
              <a:buClr>
                <a:schemeClr val="dk1"/>
              </a:buClr>
              <a:buSzPts val="1400"/>
              <a:buNone/>
              <a:defRPr/>
            </a:lvl3pPr>
            <a:lvl4pPr indent="-317500" lvl="3" marL="1828800" algn="l">
              <a:lnSpc>
                <a:spcPct val="110000"/>
              </a:lnSpc>
              <a:spcBef>
                <a:spcPts val="400"/>
              </a:spcBef>
              <a:spcAft>
                <a:spcPts val="0"/>
              </a:spcAft>
              <a:buClr>
                <a:schemeClr val="dk1"/>
              </a:buClr>
              <a:buSzPts val="1400"/>
              <a:buChar char="•"/>
              <a:defRPr/>
            </a:lvl4pPr>
            <a:lvl5pPr indent="-228600" lvl="4" marL="2286000" algn="l">
              <a:lnSpc>
                <a:spcPct val="11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6"/>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6"/>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6"/>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
        <p:nvSpPr>
          <p:cNvPr id="143" name="Google Shape;143;p26"/>
          <p:cNvSpPr/>
          <p:nvPr/>
        </p:nvSpPr>
        <p:spPr>
          <a:xfrm>
            <a:off x="4996626" y="4657444"/>
            <a:ext cx="3765887" cy="3428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88402" y="733806"/>
            <a:ext cx="3765887" cy="3652843"/>
          </a:xfrm>
          <a:prstGeom prst="rect">
            <a:avLst/>
          </a:prstGeom>
          <a:noFill/>
          <a:ln>
            <a:noFill/>
          </a:ln>
        </p:spPr>
        <p:txBody>
          <a:bodyPr anchorCtr="0" anchor="t" bIns="34275" lIns="68575" spcFirstLastPara="1" rIns="68575" wrap="square" tIns="34275">
            <a:normAutofit/>
          </a:bodyPr>
          <a:lstStyle>
            <a:lvl1pPr lvl="0" marR="0" rtl="0" algn="l">
              <a:lnSpc>
                <a:spcPct val="100000"/>
              </a:lnSpc>
              <a:spcBef>
                <a:spcPts val="0"/>
              </a:spcBef>
              <a:spcAft>
                <a:spcPts val="0"/>
              </a:spcAft>
              <a:buClr>
                <a:schemeClr val="dk1"/>
              </a:buClr>
              <a:buSzPts val="4100"/>
              <a:buFont typeface="Arial"/>
              <a:buNone/>
              <a:defRPr b="1" i="0" sz="41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5" name="Google Shape;65;p15"/>
          <p:cNvSpPr txBox="1"/>
          <p:nvPr>
            <p:ph idx="1" type="body"/>
          </p:nvPr>
        </p:nvSpPr>
        <p:spPr>
          <a:xfrm>
            <a:off x="4996626" y="726948"/>
            <a:ext cx="3765887" cy="3652843"/>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10000"/>
              </a:lnSpc>
              <a:spcBef>
                <a:spcPts val="8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17500" lvl="1" marL="914400" marR="0" rtl="0" algn="l">
              <a:lnSpc>
                <a:spcPct val="11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228600" lvl="2" marL="1371600" marR="0" rtl="0" algn="l">
              <a:lnSpc>
                <a:spcPct val="11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304800" lvl="3" marL="1828800" marR="0" rtl="0" algn="l">
              <a:lnSpc>
                <a:spcPct val="11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28600" lvl="4" marL="2286000" marR="0" rtl="0" algn="l">
              <a:lnSpc>
                <a:spcPct val="11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6" name="Google Shape;66;p15"/>
          <p:cNvSpPr txBox="1"/>
          <p:nvPr>
            <p:ph idx="10" type="dt"/>
          </p:nvPr>
        </p:nvSpPr>
        <p:spPr>
          <a:xfrm>
            <a:off x="388402" y="4815311"/>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7" name="Google Shape;67;p15"/>
          <p:cNvSpPr txBox="1"/>
          <p:nvPr>
            <p:ph idx="11" type="ftr"/>
          </p:nvPr>
        </p:nvSpPr>
        <p:spPr>
          <a:xfrm>
            <a:off x="388403" y="73285"/>
            <a:ext cx="30861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8" name="Google Shape;68;p15"/>
          <p:cNvSpPr txBox="1"/>
          <p:nvPr>
            <p:ph idx="12" type="sldNum"/>
          </p:nvPr>
        </p:nvSpPr>
        <p:spPr>
          <a:xfrm>
            <a:off x="8590738" y="4815311"/>
            <a:ext cx="478432"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700" u="none" cap="none" strike="noStrike">
                <a:solidFill>
                  <a:schemeClr val="dk1"/>
                </a:solidFill>
                <a:latin typeface="Arial"/>
                <a:ea typeface="Arial"/>
                <a:cs typeface="Arial"/>
                <a:sym typeface="Arial"/>
              </a:defRPr>
            </a:lvl1pPr>
            <a:lvl2pPr indent="0" lvl="1" marL="0" marR="0" rtl="0" algn="r">
              <a:spcBef>
                <a:spcPts val="0"/>
              </a:spcBef>
              <a:buNone/>
              <a:defRPr b="0" i="0" sz="700" u="none" cap="none" strike="noStrike">
                <a:solidFill>
                  <a:schemeClr val="dk1"/>
                </a:solidFill>
                <a:latin typeface="Arial"/>
                <a:ea typeface="Arial"/>
                <a:cs typeface="Arial"/>
                <a:sym typeface="Arial"/>
              </a:defRPr>
            </a:lvl2pPr>
            <a:lvl3pPr indent="0" lvl="2" marL="0" marR="0" rtl="0" algn="r">
              <a:spcBef>
                <a:spcPts val="0"/>
              </a:spcBef>
              <a:buNone/>
              <a:defRPr b="0" i="0" sz="700" u="none" cap="none" strike="noStrike">
                <a:solidFill>
                  <a:schemeClr val="dk1"/>
                </a:solidFill>
                <a:latin typeface="Arial"/>
                <a:ea typeface="Arial"/>
                <a:cs typeface="Arial"/>
                <a:sym typeface="Arial"/>
              </a:defRPr>
            </a:lvl3pPr>
            <a:lvl4pPr indent="0" lvl="3" marL="0" marR="0" rtl="0" algn="r">
              <a:spcBef>
                <a:spcPts val="0"/>
              </a:spcBef>
              <a:buNone/>
              <a:defRPr b="0" i="0" sz="700" u="none" cap="none" strike="noStrike">
                <a:solidFill>
                  <a:schemeClr val="dk1"/>
                </a:solidFill>
                <a:latin typeface="Arial"/>
                <a:ea typeface="Arial"/>
                <a:cs typeface="Arial"/>
                <a:sym typeface="Arial"/>
              </a:defRPr>
            </a:lvl4pPr>
            <a:lvl5pPr indent="0" lvl="4" marL="0" marR="0" rtl="0" algn="r">
              <a:spcBef>
                <a:spcPts val="0"/>
              </a:spcBef>
              <a:buNone/>
              <a:defRPr b="0" i="0" sz="700" u="none" cap="none" strike="noStrike">
                <a:solidFill>
                  <a:schemeClr val="dk1"/>
                </a:solidFill>
                <a:latin typeface="Arial"/>
                <a:ea typeface="Arial"/>
                <a:cs typeface="Arial"/>
                <a:sym typeface="Arial"/>
              </a:defRPr>
            </a:lvl5pPr>
            <a:lvl6pPr indent="0" lvl="5" marL="0" marR="0" rtl="0" algn="r">
              <a:spcBef>
                <a:spcPts val="0"/>
              </a:spcBef>
              <a:buNone/>
              <a:defRPr b="0" i="0" sz="700" u="none" cap="none" strike="noStrike">
                <a:solidFill>
                  <a:schemeClr val="dk1"/>
                </a:solidFill>
                <a:latin typeface="Arial"/>
                <a:ea typeface="Arial"/>
                <a:cs typeface="Arial"/>
                <a:sym typeface="Arial"/>
              </a:defRPr>
            </a:lvl6pPr>
            <a:lvl7pPr indent="0" lvl="6" marL="0" marR="0" rtl="0" algn="r">
              <a:spcBef>
                <a:spcPts val="0"/>
              </a:spcBef>
              <a:buNone/>
              <a:defRPr b="0" i="0" sz="700" u="none" cap="none" strike="noStrike">
                <a:solidFill>
                  <a:schemeClr val="dk1"/>
                </a:solidFill>
                <a:latin typeface="Arial"/>
                <a:ea typeface="Arial"/>
                <a:cs typeface="Arial"/>
                <a:sym typeface="Arial"/>
              </a:defRPr>
            </a:lvl7pPr>
            <a:lvl8pPr indent="0" lvl="7" marL="0" marR="0" rtl="0" algn="r">
              <a:spcBef>
                <a:spcPts val="0"/>
              </a:spcBef>
              <a:buNone/>
              <a:defRPr b="0" i="0" sz="700" u="none" cap="none" strike="noStrike">
                <a:solidFill>
                  <a:schemeClr val="dk1"/>
                </a:solidFill>
                <a:latin typeface="Arial"/>
                <a:ea typeface="Arial"/>
                <a:cs typeface="Arial"/>
                <a:sym typeface="Arial"/>
              </a:defRPr>
            </a:lvl8pPr>
            <a:lvl9pPr indent="0" lvl="8" marL="0" marR="0" rtl="0" algn="r">
              <a:spcBef>
                <a:spcPts val="0"/>
              </a:spcBef>
              <a:buNone/>
              <a:defRPr b="0"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69" name="Google Shape;69;p15"/>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 name="Google Shape;70;p15"/>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5"/>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hyperlink" Target="http://drive.google.com/file/d/186Mq8C3-kjaiNG8sW__93rGpUXY5hY1y/view" TargetMode="External"/><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drive.google.com/file/d/1diyJ4fouypvmOVfbbJpFE8G82-2NN0G_/view" TargetMode="Externa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4.png"/><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33.png"/><Relationship Id="rId8"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sp>
        <p:nvSpPr>
          <p:cNvPr id="149" name="Google Shape;149;p27"/>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50" name="Google Shape;150;p27"/>
          <p:cNvPicPr preferRelativeResize="0"/>
          <p:nvPr/>
        </p:nvPicPr>
        <p:blipFill rotWithShape="1">
          <a:blip r:embed="rId3">
            <a:alphaModFix/>
          </a:blip>
          <a:srcRect b="9091" l="0" r="9091" t="0"/>
          <a:stretch/>
        </p:blipFill>
        <p:spPr>
          <a:xfrm>
            <a:off x="-9868" y="-24669"/>
            <a:ext cx="9231708" cy="5192837"/>
          </a:xfrm>
          <a:prstGeom prst="rect">
            <a:avLst/>
          </a:prstGeom>
          <a:noFill/>
          <a:ln>
            <a:noFill/>
          </a:ln>
        </p:spPr>
      </p:pic>
      <p:sp>
        <p:nvSpPr>
          <p:cNvPr id="151" name="Google Shape;151;p27"/>
          <p:cNvSpPr/>
          <p:nvPr/>
        </p:nvSpPr>
        <p:spPr>
          <a:xfrm rot="5400000">
            <a:off x="-129887" y="129886"/>
            <a:ext cx="5143502" cy="4883730"/>
          </a:xfrm>
          <a:prstGeom prst="rect">
            <a:avLst/>
          </a:prstGeom>
          <a:gradFill>
            <a:gsLst>
              <a:gs pos="0">
                <a:srgbClr val="000000">
                  <a:alpha val="0"/>
                </a:srgbClr>
              </a:gs>
              <a:gs pos="26000">
                <a:srgbClr val="000000">
                  <a:alpha val="6666"/>
                </a:srgbClr>
              </a:gs>
              <a:gs pos="46000">
                <a:srgbClr val="000000">
                  <a:alpha val="20000"/>
                </a:srgbClr>
              </a:gs>
              <a:gs pos="100000">
                <a:srgbClr val="000000">
                  <a:alpha val="34901"/>
                </a:srgbClr>
              </a:gs>
            </a:gsLst>
            <a:lin ang="54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52" name="Google Shape;152;p27"/>
          <p:cNvPicPr preferRelativeResize="0"/>
          <p:nvPr/>
        </p:nvPicPr>
        <p:blipFill>
          <a:blip r:embed="rId4">
            <a:alphaModFix/>
          </a:blip>
          <a:stretch>
            <a:fillRect/>
          </a:stretch>
        </p:blipFill>
        <p:spPr>
          <a:xfrm>
            <a:off x="329175" y="733800"/>
            <a:ext cx="3581000" cy="3043838"/>
          </a:xfrm>
          <a:prstGeom prst="rect">
            <a:avLst/>
          </a:prstGeom>
          <a:noFill/>
          <a:ln>
            <a:noFill/>
          </a:ln>
        </p:spPr>
      </p:pic>
      <p:sp>
        <p:nvSpPr>
          <p:cNvPr id="153" name="Google Shape;153;p27"/>
          <p:cNvSpPr/>
          <p:nvPr/>
        </p:nvSpPr>
        <p:spPr>
          <a:xfrm>
            <a:off x="388401" y="381067"/>
            <a:ext cx="3521776" cy="111959"/>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4" name="Google Shape;154;p27"/>
          <p:cNvSpPr txBox="1"/>
          <p:nvPr>
            <p:ph idx="1" type="subTitle"/>
          </p:nvPr>
        </p:nvSpPr>
        <p:spPr>
          <a:xfrm>
            <a:off x="4703375" y="4211150"/>
            <a:ext cx="4283700" cy="862800"/>
          </a:xfrm>
          <a:prstGeom prst="rect">
            <a:avLst/>
          </a:prstGeom>
          <a:noFill/>
          <a:ln>
            <a:noFill/>
          </a:ln>
        </p:spPr>
        <p:txBody>
          <a:bodyPr anchorCtr="0" anchor="b" bIns="34275" lIns="68575" spcFirstLastPara="1" rIns="68575" wrap="square" tIns="34275">
            <a:normAutofit fontScale="77500" lnSpcReduction="20000"/>
          </a:bodyPr>
          <a:lstStyle/>
          <a:p>
            <a:pPr indent="0" lvl="0" marL="0" rtl="0" algn="r">
              <a:lnSpc>
                <a:spcPct val="100000"/>
              </a:lnSpc>
              <a:spcBef>
                <a:spcPts val="0"/>
              </a:spcBef>
              <a:spcAft>
                <a:spcPts val="0"/>
              </a:spcAft>
              <a:buClr>
                <a:schemeClr val="lt1"/>
              </a:buClr>
              <a:buSzPct val="60714"/>
              <a:buNone/>
            </a:pPr>
            <a:r>
              <a:rPr i="1" lang="fr">
                <a:solidFill>
                  <a:schemeClr val="lt2"/>
                </a:solidFill>
              </a:rPr>
              <a:t>Faire revivre les jeux classiques avec une émulation FPGA précise</a:t>
            </a:r>
            <a:endParaRPr i="1">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36"/>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36"/>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36"/>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36"/>
          <p:cNvSpPr/>
          <p:nvPr/>
        </p:nvSpPr>
        <p:spPr>
          <a:xfrm>
            <a:off x="4996626" y="4657444"/>
            <a:ext cx="3765887" cy="3428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36"/>
          <p:cNvSpPr/>
          <p:nvPr/>
        </p:nvSpPr>
        <p:spPr>
          <a:xfrm>
            <a:off x="0" y="0"/>
            <a:ext cx="9141714" cy="514349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36"/>
          <p:cNvSpPr txBox="1"/>
          <p:nvPr>
            <p:ph type="title"/>
          </p:nvPr>
        </p:nvSpPr>
        <p:spPr>
          <a:xfrm>
            <a:off x="388400" y="733800"/>
            <a:ext cx="2921400" cy="149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fr" sz="3100">
                <a:solidFill>
                  <a:schemeClr val="dk2"/>
                </a:solidFill>
              </a:rPr>
              <a:t>Développer un Core en FPGA</a:t>
            </a:r>
            <a:endParaRPr sz="3100">
              <a:solidFill>
                <a:schemeClr val="dk2"/>
              </a:solidFill>
            </a:endParaRPr>
          </a:p>
        </p:txBody>
      </p:sp>
      <p:sp>
        <p:nvSpPr>
          <p:cNvPr id="268" name="Google Shape;268;p36"/>
          <p:cNvSpPr/>
          <p:nvPr/>
        </p:nvSpPr>
        <p:spPr>
          <a:xfrm>
            <a:off x="388400" y="381075"/>
            <a:ext cx="29214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rocessor" id="269" name="Google Shape;269;p36"/>
          <p:cNvPicPr preferRelativeResize="0"/>
          <p:nvPr/>
        </p:nvPicPr>
        <p:blipFill rotWithShape="1">
          <a:blip r:embed="rId3">
            <a:alphaModFix/>
          </a:blip>
          <a:srcRect b="0" l="0" r="0" t="0"/>
          <a:stretch/>
        </p:blipFill>
        <p:spPr>
          <a:xfrm>
            <a:off x="4354972" y="455939"/>
            <a:ext cx="4231624" cy="4231624"/>
          </a:xfrm>
          <a:prstGeom prst="rect">
            <a:avLst/>
          </a:prstGeom>
          <a:noFill/>
          <a:ln>
            <a:noFill/>
          </a:ln>
        </p:spPr>
      </p:pic>
      <p:sp>
        <p:nvSpPr>
          <p:cNvPr id="270" name="Google Shape;270;p36"/>
          <p:cNvSpPr/>
          <p:nvPr/>
        </p:nvSpPr>
        <p:spPr>
          <a:xfrm>
            <a:off x="390899" y="4724650"/>
            <a:ext cx="2921400" cy="34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67"/>
                                        </p:tgtEl>
                                        <p:attrNameLst>
                                          <p:attrName>style.visibility</p:attrName>
                                        </p:attrNameLst>
                                      </p:cBhvr>
                                      <p:to>
                                        <p:strVal val="visible"/>
                                      </p:to>
                                    </p:set>
                                    <p:animEffect filter="fade" transition="in">
                                      <p:cBhvr>
                                        <p:cTn dur="400"/>
                                        <p:tgtEl>
                                          <p:spTgt spid="267"/>
                                        </p:tgtEl>
                                      </p:cBhvr>
                                    </p:animEffect>
                                  </p:childTnLst>
                                </p:cTn>
                              </p:par>
                              <p:par>
                                <p:cTn fill="hold" nodeType="withEffect" presetClass="entr" presetID="10" presetSubtype="0">
                                  <p:stCondLst>
                                    <p:cond delay="500"/>
                                  </p:stCondLst>
                                  <p:childTnLst>
                                    <p:set>
                                      <p:cBhvr>
                                        <p:cTn dur="1" fill="hold">
                                          <p:stCondLst>
                                            <p:cond delay="0"/>
                                          </p:stCondLst>
                                        </p:cTn>
                                        <p:tgtEl>
                                          <p:spTgt spid="269"/>
                                        </p:tgtEl>
                                        <p:attrNameLst>
                                          <p:attrName>style.visibility</p:attrName>
                                        </p:attrNameLst>
                                      </p:cBhvr>
                                      <p:to>
                                        <p:strVal val="visible"/>
                                      </p:to>
                                    </p:set>
                                    <p:animEffect filter="fade" transition="in">
                                      <p:cBhvr>
                                        <p:cTn dur="7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388403" y="733806"/>
            <a:ext cx="3765900" cy="3652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276" name="Google Shape;276;p37"/>
          <p:cNvSpPr txBox="1"/>
          <p:nvPr>
            <p:ph idx="1" type="body"/>
          </p:nvPr>
        </p:nvSpPr>
        <p:spPr>
          <a:xfrm>
            <a:off x="4996626" y="726948"/>
            <a:ext cx="3765900" cy="36528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277" name="Google Shape;277;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388403" y="733806"/>
            <a:ext cx="3765900" cy="3652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283" name="Google Shape;283;p38"/>
          <p:cNvSpPr txBox="1"/>
          <p:nvPr>
            <p:ph idx="1" type="body"/>
          </p:nvPr>
        </p:nvSpPr>
        <p:spPr>
          <a:xfrm>
            <a:off x="4996626" y="726948"/>
            <a:ext cx="3765900" cy="36528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284" name="Google Shape;284;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388403" y="733806"/>
            <a:ext cx="3765900" cy="3652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290" name="Google Shape;290;p39"/>
          <p:cNvSpPr txBox="1"/>
          <p:nvPr>
            <p:ph idx="1" type="body"/>
          </p:nvPr>
        </p:nvSpPr>
        <p:spPr>
          <a:xfrm>
            <a:off x="4996626" y="726948"/>
            <a:ext cx="3765900" cy="36528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291" name="Google Shape;291;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0"/>
          <p:cNvPicPr preferRelativeResize="0"/>
          <p:nvPr/>
        </p:nvPicPr>
        <p:blipFill>
          <a:blip r:embed="rId3">
            <a:alphaModFix/>
          </a:blip>
          <a:stretch>
            <a:fillRect/>
          </a:stretch>
        </p:blipFill>
        <p:spPr>
          <a:xfrm>
            <a:off x="1861050" y="2083500"/>
            <a:ext cx="2638450" cy="2638450"/>
          </a:xfrm>
          <a:prstGeom prst="rect">
            <a:avLst/>
          </a:prstGeom>
          <a:noFill/>
          <a:ln>
            <a:noFill/>
          </a:ln>
        </p:spPr>
      </p:pic>
      <p:pic>
        <p:nvPicPr>
          <p:cNvPr id="297" name="Google Shape;297;p40"/>
          <p:cNvPicPr preferRelativeResize="0"/>
          <p:nvPr/>
        </p:nvPicPr>
        <p:blipFill>
          <a:blip r:embed="rId4">
            <a:alphaModFix/>
          </a:blip>
          <a:stretch>
            <a:fillRect/>
          </a:stretch>
        </p:blipFill>
        <p:spPr>
          <a:xfrm>
            <a:off x="523650" y="261600"/>
            <a:ext cx="4277275" cy="1559425"/>
          </a:xfrm>
          <a:prstGeom prst="rect">
            <a:avLst/>
          </a:prstGeom>
          <a:noFill/>
          <a:ln>
            <a:noFill/>
          </a:ln>
        </p:spPr>
      </p:pic>
      <p:pic>
        <p:nvPicPr>
          <p:cNvPr id="298" name="Google Shape;298;p40"/>
          <p:cNvPicPr preferRelativeResize="0"/>
          <p:nvPr/>
        </p:nvPicPr>
        <p:blipFill>
          <a:blip r:embed="rId5">
            <a:alphaModFix/>
          </a:blip>
          <a:stretch>
            <a:fillRect/>
          </a:stretch>
        </p:blipFill>
        <p:spPr>
          <a:xfrm>
            <a:off x="5756315" y="1321529"/>
            <a:ext cx="1844900" cy="1844900"/>
          </a:xfrm>
          <a:prstGeom prst="rect">
            <a:avLst/>
          </a:prstGeom>
          <a:noFill/>
          <a:ln>
            <a:noFill/>
          </a:ln>
        </p:spPr>
      </p:pic>
      <p:sp>
        <p:nvSpPr>
          <p:cNvPr id="299" name="Google Shape;299;p40"/>
          <p:cNvSpPr txBox="1"/>
          <p:nvPr/>
        </p:nvSpPr>
        <p:spPr>
          <a:xfrm>
            <a:off x="5623364" y="3166429"/>
            <a:ext cx="2110800" cy="6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4100">
                <a:solidFill>
                  <a:schemeClr val="dk1"/>
                </a:solidFill>
              </a:rPr>
              <a:t>VHDL</a:t>
            </a:r>
            <a:endParaRPr b="1" sz="4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388403" y="733806"/>
            <a:ext cx="3765900" cy="3652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305" name="Google Shape;305;p41"/>
          <p:cNvSpPr txBox="1"/>
          <p:nvPr>
            <p:ph idx="1" type="body"/>
          </p:nvPr>
        </p:nvSpPr>
        <p:spPr>
          <a:xfrm>
            <a:off x="4996626" y="726948"/>
            <a:ext cx="3765900" cy="36528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306" name="Google Shape;306;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388403" y="733806"/>
            <a:ext cx="3765900" cy="3652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312" name="Google Shape;312;p42"/>
          <p:cNvSpPr txBox="1"/>
          <p:nvPr>
            <p:ph idx="1" type="body"/>
          </p:nvPr>
        </p:nvSpPr>
        <p:spPr>
          <a:xfrm>
            <a:off x="4996626" y="726948"/>
            <a:ext cx="3765900" cy="36528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313" name="Google Shape;313;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3"/>
          <p:cNvPicPr preferRelativeResize="0"/>
          <p:nvPr/>
        </p:nvPicPr>
        <p:blipFill>
          <a:blip r:embed="rId3">
            <a:alphaModFix/>
          </a:blip>
          <a:stretch>
            <a:fillRect/>
          </a:stretch>
        </p:blipFill>
        <p:spPr>
          <a:xfrm>
            <a:off x="857250" y="285750"/>
            <a:ext cx="7429500" cy="4572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4"/>
          <p:cNvPicPr preferRelativeResize="0"/>
          <p:nvPr/>
        </p:nvPicPr>
        <p:blipFill rotWithShape="1">
          <a:blip r:embed="rId3">
            <a:alphaModFix/>
          </a:blip>
          <a:srcRect b="27517" l="0" r="35645" t="17202"/>
          <a:stretch/>
        </p:blipFill>
        <p:spPr>
          <a:xfrm>
            <a:off x="339713" y="0"/>
            <a:ext cx="8464574"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5"/>
          <p:cNvPicPr preferRelativeResize="0"/>
          <p:nvPr/>
        </p:nvPicPr>
        <p:blipFill rotWithShape="1">
          <a:blip r:embed="rId3">
            <a:alphaModFix/>
          </a:blip>
          <a:srcRect b="0" l="0" r="3873" t="15139"/>
          <a:stretch/>
        </p:blipFill>
        <p:spPr>
          <a:xfrm>
            <a:off x="576075" y="76200"/>
            <a:ext cx="7991851" cy="499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8"/>
          <p:cNvSpPr/>
          <p:nvPr/>
        </p:nvSpPr>
        <p:spPr>
          <a:xfrm>
            <a:off x="0" y="0"/>
            <a:ext cx="9141714" cy="514349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 name="Google Shape;161;p28"/>
          <p:cNvSpPr txBox="1"/>
          <p:nvPr>
            <p:ph type="title"/>
          </p:nvPr>
        </p:nvSpPr>
        <p:spPr>
          <a:xfrm>
            <a:off x="4601718" y="732120"/>
            <a:ext cx="4135374" cy="109728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Agenda</a:t>
            </a:r>
            <a:endParaRPr sz="1100"/>
          </a:p>
        </p:txBody>
      </p:sp>
      <p:sp>
        <p:nvSpPr>
          <p:cNvPr id="162" name="Google Shape;162;p28"/>
          <p:cNvSpPr txBox="1"/>
          <p:nvPr>
            <p:ph idx="1" type="body"/>
          </p:nvPr>
        </p:nvSpPr>
        <p:spPr>
          <a:xfrm>
            <a:off x="4601718" y="1933956"/>
            <a:ext cx="4135374" cy="2825496"/>
          </a:xfrm>
          <a:prstGeom prst="rect">
            <a:avLst/>
          </a:prstGeom>
          <a:noFill/>
          <a:ln>
            <a:noFill/>
          </a:ln>
        </p:spPr>
        <p:txBody>
          <a:bodyPr anchorCtr="0" anchor="t" bIns="34275" lIns="68575" spcFirstLastPara="1" rIns="68575" wrap="square" tIns="34275">
            <a:normAutofit/>
          </a:bodyPr>
          <a:lstStyle/>
          <a:p>
            <a:pPr indent="-247650" lvl="0" marL="254000" rtl="0" algn="l">
              <a:lnSpc>
                <a:spcPct val="100000"/>
              </a:lnSpc>
              <a:spcBef>
                <a:spcPts val="0"/>
              </a:spcBef>
              <a:spcAft>
                <a:spcPts val="0"/>
              </a:spcAft>
              <a:buClr>
                <a:schemeClr val="dk1"/>
              </a:buClr>
              <a:buSzPts val="1100"/>
              <a:buFont typeface="Arial"/>
              <a:buAutoNum type="arabicPeriod"/>
            </a:pPr>
            <a:r>
              <a:rPr lang="fr" sz="1100"/>
              <a:t>Introduction et Objectifs de la Conférence</a:t>
            </a:r>
            <a:endParaRPr sz="1100"/>
          </a:p>
          <a:p>
            <a:pPr indent="-247650" lvl="0" marL="254000" rtl="0" algn="l">
              <a:lnSpc>
                <a:spcPct val="100000"/>
              </a:lnSpc>
              <a:spcBef>
                <a:spcPts val="800"/>
              </a:spcBef>
              <a:spcAft>
                <a:spcPts val="0"/>
              </a:spcAft>
              <a:buClr>
                <a:schemeClr val="dk1"/>
              </a:buClr>
              <a:buSzPts val="1100"/>
              <a:buFont typeface="Arial"/>
              <a:buAutoNum type="arabicPeriod"/>
            </a:pPr>
            <a:r>
              <a:rPr lang="fr" sz="1100"/>
              <a:t>Termes et Concepts Clés du FPGA</a:t>
            </a:r>
            <a:endParaRPr sz="1100"/>
          </a:p>
          <a:p>
            <a:pPr indent="-247650" lvl="0" marL="254000" rtl="0" algn="l">
              <a:lnSpc>
                <a:spcPct val="100000"/>
              </a:lnSpc>
              <a:spcBef>
                <a:spcPts val="800"/>
              </a:spcBef>
              <a:spcAft>
                <a:spcPts val="0"/>
              </a:spcAft>
              <a:buClr>
                <a:schemeClr val="dk1"/>
              </a:buClr>
              <a:buSzPts val="1100"/>
              <a:buFont typeface="Arial"/>
              <a:buAutoNum type="arabicPeriod"/>
            </a:pPr>
            <a:r>
              <a:rPr lang="fr" sz="1100"/>
              <a:t>FPGA vs Émulation Logicielle: Deux Approches, Deux Visions</a:t>
            </a:r>
            <a:endParaRPr sz="1100"/>
          </a:p>
          <a:p>
            <a:pPr indent="-247650" lvl="1" marL="457200" rtl="0" algn="l">
              <a:lnSpc>
                <a:spcPct val="100000"/>
              </a:lnSpc>
              <a:spcBef>
                <a:spcPts val="400"/>
              </a:spcBef>
              <a:spcAft>
                <a:spcPts val="0"/>
              </a:spcAft>
              <a:buClr>
                <a:schemeClr val="dk1"/>
              </a:buClr>
              <a:buSzPts val="1100"/>
              <a:buChar char="○"/>
            </a:pPr>
            <a:r>
              <a:rPr lang="fr" sz="1100"/>
              <a:t>Émulation Logicielle: Une Approche Orientée Utilisateur</a:t>
            </a:r>
            <a:endParaRPr sz="1100"/>
          </a:p>
          <a:p>
            <a:pPr indent="-247650" lvl="1" marL="457200" rtl="0" algn="l">
              <a:lnSpc>
                <a:spcPct val="100000"/>
              </a:lnSpc>
              <a:spcBef>
                <a:spcPts val="400"/>
              </a:spcBef>
              <a:spcAft>
                <a:spcPts val="0"/>
              </a:spcAft>
              <a:buClr>
                <a:schemeClr val="dk1"/>
              </a:buClr>
              <a:buSzPts val="1100"/>
              <a:buChar char="○"/>
            </a:pPr>
            <a:r>
              <a:rPr lang="fr" sz="1100"/>
              <a:t>FPGA: Une Approche Orientée Hardware</a:t>
            </a:r>
            <a:endParaRPr sz="1100"/>
          </a:p>
          <a:p>
            <a:pPr indent="-247650" lvl="1" marL="457200" rtl="0" algn="l">
              <a:lnSpc>
                <a:spcPct val="100000"/>
              </a:lnSpc>
              <a:spcBef>
                <a:spcPts val="400"/>
              </a:spcBef>
              <a:spcAft>
                <a:spcPts val="0"/>
              </a:spcAft>
              <a:buClr>
                <a:schemeClr val="dk1"/>
              </a:buClr>
              <a:buSzPts val="1100"/>
              <a:buChar char="○"/>
            </a:pPr>
            <a:r>
              <a:rPr lang="fr" sz="1100"/>
              <a:t>Synthèse des Différences</a:t>
            </a:r>
            <a:endParaRPr sz="1100"/>
          </a:p>
          <a:p>
            <a:pPr indent="-247650" lvl="0" marL="254000" rtl="0" algn="l">
              <a:lnSpc>
                <a:spcPct val="100000"/>
              </a:lnSpc>
              <a:spcBef>
                <a:spcPts val="800"/>
              </a:spcBef>
              <a:spcAft>
                <a:spcPts val="0"/>
              </a:spcAft>
              <a:buClr>
                <a:schemeClr val="dk1"/>
              </a:buClr>
              <a:buSzPts val="1100"/>
              <a:buFont typeface="Arial"/>
              <a:buAutoNum type="arabicPeriod"/>
            </a:pPr>
            <a:r>
              <a:rPr lang="fr" sz="1100"/>
              <a:t>Processus de Développement d’un Core FPGA</a:t>
            </a:r>
            <a:endParaRPr sz="1100"/>
          </a:p>
          <a:p>
            <a:pPr indent="-247650" lvl="0" marL="254000" rtl="0" algn="l">
              <a:lnSpc>
                <a:spcPct val="100000"/>
              </a:lnSpc>
              <a:spcBef>
                <a:spcPts val="800"/>
              </a:spcBef>
              <a:spcAft>
                <a:spcPts val="0"/>
              </a:spcAft>
              <a:buClr>
                <a:schemeClr val="dk1"/>
              </a:buClr>
              <a:buSzPts val="1100"/>
              <a:buFont typeface="Arial"/>
              <a:buAutoNum type="arabicPeriod"/>
            </a:pPr>
            <a:r>
              <a:rPr lang="fr" sz="1100"/>
              <a:t>Aspects Pratiques : Perspective Utilisateur, Configuration et Coûts des Solutions FPGA</a:t>
            </a:r>
            <a:endParaRPr sz="1100"/>
          </a:p>
          <a:p>
            <a:pPr indent="-247650" lvl="0" marL="254000" rtl="0" algn="l">
              <a:lnSpc>
                <a:spcPct val="100000"/>
              </a:lnSpc>
              <a:spcBef>
                <a:spcPts val="800"/>
              </a:spcBef>
              <a:spcAft>
                <a:spcPts val="1200"/>
              </a:spcAft>
              <a:buClr>
                <a:schemeClr val="dk1"/>
              </a:buClr>
              <a:buSzPts val="1100"/>
              <a:buFont typeface="Arial"/>
              <a:buAutoNum type="arabicPeriod"/>
            </a:pPr>
            <a:r>
              <a:rPr lang="fr" sz="1100"/>
              <a:t>Session de Questions-Réponses</a:t>
            </a:r>
            <a:endParaRPr sz="1100"/>
          </a:p>
        </p:txBody>
      </p:sp>
      <p:pic>
        <p:nvPicPr>
          <p:cNvPr id="163" name="Google Shape;163;p28"/>
          <p:cNvPicPr preferRelativeResize="0"/>
          <p:nvPr/>
        </p:nvPicPr>
        <p:blipFill rotWithShape="1">
          <a:blip r:embed="rId3">
            <a:alphaModFix/>
          </a:blip>
          <a:srcRect b="0" l="0" r="0" t="0"/>
          <a:stretch/>
        </p:blipFill>
        <p:spPr>
          <a:xfrm>
            <a:off x="633775" y="381075"/>
            <a:ext cx="3229101" cy="4378424"/>
          </a:xfrm>
          <a:prstGeom prst="rect">
            <a:avLst/>
          </a:prstGeom>
          <a:noFill/>
          <a:ln>
            <a:noFill/>
          </a:ln>
        </p:spPr>
      </p:pic>
      <p:sp>
        <p:nvSpPr>
          <p:cNvPr id="164" name="Google Shape;164;p28"/>
          <p:cNvSpPr/>
          <p:nvPr/>
        </p:nvSpPr>
        <p:spPr>
          <a:xfrm>
            <a:off x="4601718" y="381067"/>
            <a:ext cx="4135374" cy="111959"/>
          </a:xfrm>
          <a:custGeom>
            <a:rect b="b" l="l" r="r" t="t"/>
            <a:pathLst>
              <a:path extrusionOk="0" h="149279" w="6090847">
                <a:moveTo>
                  <a:pt x="0" y="0"/>
                </a:moveTo>
                <a:lnTo>
                  <a:pt x="6090847" y="0"/>
                </a:lnTo>
                <a:lnTo>
                  <a:pt x="6090847" y="149279"/>
                </a:lnTo>
                <a:lnTo>
                  <a:pt x="0" y="14927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6"/>
          <p:cNvPicPr preferRelativeResize="0"/>
          <p:nvPr/>
        </p:nvPicPr>
        <p:blipFill>
          <a:blip r:embed="rId3">
            <a:alphaModFix/>
          </a:blip>
          <a:stretch>
            <a:fillRect/>
          </a:stretch>
        </p:blipFill>
        <p:spPr>
          <a:xfrm>
            <a:off x="400099" y="642800"/>
            <a:ext cx="3223701" cy="4202801"/>
          </a:xfrm>
          <a:prstGeom prst="rect">
            <a:avLst/>
          </a:prstGeom>
          <a:noFill/>
          <a:ln>
            <a:noFill/>
          </a:ln>
        </p:spPr>
      </p:pic>
      <p:pic>
        <p:nvPicPr>
          <p:cNvPr id="334" name="Google Shape;334;p46" title="video.mp4">
            <a:hlinkClick r:id="rId4"/>
          </p:cNvPr>
          <p:cNvPicPr preferRelativeResize="0"/>
          <p:nvPr/>
        </p:nvPicPr>
        <p:blipFill>
          <a:blip r:embed="rId5">
            <a:alphaModFix/>
          </a:blip>
          <a:stretch>
            <a:fillRect/>
          </a:stretch>
        </p:blipFill>
        <p:spPr>
          <a:xfrm>
            <a:off x="4025425" y="10297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7"/>
          <p:cNvPicPr preferRelativeResize="0"/>
          <p:nvPr/>
        </p:nvPicPr>
        <p:blipFill rotWithShape="1">
          <a:blip r:embed="rId3">
            <a:alphaModFix/>
          </a:blip>
          <a:srcRect b="0" l="0" r="13815" t="0"/>
          <a:stretch/>
        </p:blipFill>
        <p:spPr>
          <a:xfrm>
            <a:off x="631600" y="0"/>
            <a:ext cx="78808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8"/>
          <p:cNvPicPr preferRelativeResize="0"/>
          <p:nvPr/>
        </p:nvPicPr>
        <p:blipFill>
          <a:blip r:embed="rId3">
            <a:alphaModFix/>
          </a:blip>
          <a:stretch>
            <a:fillRect/>
          </a:stretch>
        </p:blipFill>
        <p:spPr>
          <a:xfrm>
            <a:off x="0" y="0"/>
            <a:ext cx="9143992" cy="5143500"/>
          </a:xfrm>
          <a:prstGeom prst="rect">
            <a:avLst/>
          </a:prstGeom>
          <a:noFill/>
          <a:ln>
            <a:noFill/>
          </a:ln>
        </p:spPr>
      </p:pic>
      <p:pic>
        <p:nvPicPr>
          <p:cNvPr id="345" name="Google Shape;345;p48"/>
          <p:cNvPicPr preferRelativeResize="0"/>
          <p:nvPr/>
        </p:nvPicPr>
        <p:blipFill>
          <a:blip r:embed="rId4">
            <a:alphaModFix/>
          </a:blip>
          <a:stretch>
            <a:fillRect/>
          </a:stretch>
        </p:blipFill>
        <p:spPr>
          <a:xfrm>
            <a:off x="39825" y="34275"/>
            <a:ext cx="1206400" cy="120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9" title="3_pco_qbert_first_run_snd.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88403" y="733806"/>
            <a:ext cx="3765900" cy="3652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t/>
            </a:r>
            <a:endParaRPr/>
          </a:p>
        </p:txBody>
      </p:sp>
      <p:sp>
        <p:nvSpPr>
          <p:cNvPr id="361" name="Google Shape;361;p51"/>
          <p:cNvSpPr txBox="1"/>
          <p:nvPr>
            <p:ph idx="1" type="body"/>
          </p:nvPr>
        </p:nvSpPr>
        <p:spPr>
          <a:xfrm>
            <a:off x="4996626" y="726948"/>
            <a:ext cx="3765900" cy="36528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362" name="Google Shape;362;p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2"/>
          <p:cNvPicPr preferRelativeResize="0"/>
          <p:nvPr/>
        </p:nvPicPr>
        <p:blipFill>
          <a:blip r:embed="rId3">
            <a:alphaModFix/>
          </a:blip>
          <a:stretch>
            <a:fillRect/>
          </a:stretch>
        </p:blipFill>
        <p:spPr>
          <a:xfrm>
            <a:off x="60163" y="33838"/>
            <a:ext cx="9023674" cy="5075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sp>
        <p:nvSpPr>
          <p:cNvPr id="372" name="Google Shape;372;p53"/>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3" name="Google Shape;373;p53"/>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4" name="Google Shape;374;p53"/>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53"/>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6" name="Google Shape;376;p53"/>
          <p:cNvSpPr/>
          <p:nvPr/>
        </p:nvSpPr>
        <p:spPr>
          <a:xfrm>
            <a:off x="4996626" y="4657444"/>
            <a:ext cx="3765887" cy="3428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7" name="Google Shape;377;p53"/>
          <p:cNvSpPr/>
          <p:nvPr/>
        </p:nvSpPr>
        <p:spPr>
          <a:xfrm>
            <a:off x="0" y="0"/>
            <a:ext cx="9144000" cy="5143501"/>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8" name="Google Shape;378;p53"/>
          <p:cNvSpPr txBox="1"/>
          <p:nvPr>
            <p:ph type="title"/>
          </p:nvPr>
        </p:nvSpPr>
        <p:spPr>
          <a:xfrm>
            <a:off x="388402" y="733806"/>
            <a:ext cx="6080842" cy="2573685"/>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5400"/>
              <a:buFont typeface="Arial"/>
              <a:buNone/>
            </a:pPr>
            <a:r>
              <a:rPr lang="fr" sz="5400"/>
              <a:t>Aspects Pratiques et Perspectives Utilisateur</a:t>
            </a:r>
            <a:endParaRPr/>
          </a:p>
        </p:txBody>
      </p:sp>
      <p:sp>
        <p:nvSpPr>
          <p:cNvPr id="379" name="Google Shape;379;p53"/>
          <p:cNvSpPr/>
          <p:nvPr/>
        </p:nvSpPr>
        <p:spPr>
          <a:xfrm>
            <a:off x="388402" y="381067"/>
            <a:ext cx="6080842"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p53"/>
          <p:cNvSpPr/>
          <p:nvPr/>
        </p:nvSpPr>
        <p:spPr>
          <a:xfrm>
            <a:off x="388402" y="4657444"/>
            <a:ext cx="6076462" cy="34289"/>
          </a:xfrm>
          <a:custGeom>
            <a:rect b="b" l="l" r="r" t="t"/>
            <a:pathLst>
              <a:path extrusionOk="0" h="45719" w="8715708">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81" name="Google Shape;381;p53"/>
          <p:cNvPicPr preferRelativeResize="0"/>
          <p:nvPr/>
        </p:nvPicPr>
        <p:blipFill>
          <a:blip r:embed="rId3">
            <a:alphaModFix/>
          </a:blip>
          <a:stretch>
            <a:fillRect/>
          </a:stretch>
        </p:blipFill>
        <p:spPr>
          <a:xfrm>
            <a:off x="5741825" y="1392375"/>
            <a:ext cx="2900450" cy="2900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78"/>
                                        </p:tgtEl>
                                        <p:attrNameLst>
                                          <p:attrName>style.visibility</p:attrName>
                                        </p:attrNameLst>
                                      </p:cBhvr>
                                      <p:to>
                                        <p:strVal val="visible"/>
                                      </p:to>
                                    </p:set>
                                    <p:animEffect filter="fade" transition="in">
                                      <p:cBhvr>
                                        <p:cTn dur="4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p54"/>
          <p:cNvSpPr/>
          <p:nvPr/>
        </p:nvSpPr>
        <p:spPr>
          <a:xfrm>
            <a:off x="388403" y="381068"/>
            <a:ext cx="37659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8" name="Google Shape;388;p54"/>
          <p:cNvSpPr/>
          <p:nvPr/>
        </p:nvSpPr>
        <p:spPr>
          <a:xfrm>
            <a:off x="388403" y="381068"/>
            <a:ext cx="37659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54"/>
          <p:cNvSpPr/>
          <p:nvPr/>
        </p:nvSpPr>
        <p:spPr>
          <a:xfrm>
            <a:off x="388403" y="381068"/>
            <a:ext cx="37659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0" name="Google Shape;390;p54"/>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54"/>
          <p:cNvSpPr txBox="1"/>
          <p:nvPr>
            <p:ph type="title"/>
          </p:nvPr>
        </p:nvSpPr>
        <p:spPr>
          <a:xfrm>
            <a:off x="388400" y="732120"/>
            <a:ext cx="4725300" cy="992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fr" sz="3300"/>
              <a:t>Ma rencontre avec le MiSTer en 2019</a:t>
            </a:r>
            <a:endParaRPr/>
          </a:p>
        </p:txBody>
      </p:sp>
      <p:sp>
        <p:nvSpPr>
          <p:cNvPr id="392" name="Google Shape;392;p54"/>
          <p:cNvSpPr txBox="1"/>
          <p:nvPr>
            <p:ph idx="2" type="body"/>
          </p:nvPr>
        </p:nvSpPr>
        <p:spPr>
          <a:xfrm>
            <a:off x="5630418" y="816153"/>
            <a:ext cx="3120300" cy="3943200"/>
          </a:xfrm>
          <a:prstGeom prst="rect">
            <a:avLst/>
          </a:prstGeom>
          <a:noFill/>
          <a:ln>
            <a:noFill/>
          </a:ln>
        </p:spPr>
        <p:txBody>
          <a:bodyPr anchorCtr="0" anchor="t" bIns="34275" lIns="68575" spcFirstLastPara="1" rIns="68575" wrap="square" tIns="34275">
            <a:normAutofit/>
          </a:bodyPr>
          <a:lstStyle/>
          <a:p>
            <a:pPr indent="-215900" lvl="0" marL="215900" rtl="0" algn="l">
              <a:lnSpc>
                <a:spcPct val="110000"/>
              </a:lnSpc>
              <a:spcBef>
                <a:spcPts val="800"/>
              </a:spcBef>
              <a:spcAft>
                <a:spcPts val="0"/>
              </a:spcAft>
              <a:buClr>
                <a:schemeClr val="dk1"/>
              </a:buClr>
              <a:buSzPts val="1400"/>
              <a:buFont typeface="Arial"/>
              <a:buChar char="•"/>
            </a:pPr>
            <a:r>
              <a:rPr lang="fr" sz="1400"/>
              <a:t>Comment je l’ai compris à l’époque où l’on entendait pas parler de FPGA ?</a:t>
            </a:r>
            <a:endParaRPr sz="1400"/>
          </a:p>
          <a:p>
            <a:pPr indent="-215900" lvl="0" marL="215900" rtl="0" algn="l">
              <a:lnSpc>
                <a:spcPct val="110000"/>
              </a:lnSpc>
              <a:spcBef>
                <a:spcPts val="1200"/>
              </a:spcBef>
              <a:spcAft>
                <a:spcPts val="0"/>
              </a:spcAft>
              <a:buClr>
                <a:schemeClr val="dk1"/>
              </a:buClr>
              <a:buSzPts val="1400"/>
              <a:buFont typeface="Arial"/>
              <a:buChar char="•"/>
            </a:pPr>
            <a:r>
              <a:rPr lang="fr" sz="1400"/>
              <a:t>Les différences avec les solutions d’émulations que j’avais </a:t>
            </a:r>
            <a:endParaRPr sz="1400"/>
          </a:p>
          <a:p>
            <a:pPr indent="-215900" lvl="0" marL="215900" rtl="0" algn="l">
              <a:lnSpc>
                <a:spcPct val="110000"/>
              </a:lnSpc>
              <a:spcBef>
                <a:spcPts val="1200"/>
              </a:spcBef>
              <a:spcAft>
                <a:spcPts val="1200"/>
              </a:spcAft>
              <a:buClr>
                <a:schemeClr val="dk1"/>
              </a:buClr>
              <a:buSzPts val="1400"/>
              <a:buFont typeface="Arial"/>
              <a:buChar char="•"/>
            </a:pPr>
            <a:r>
              <a:rPr lang="fr" sz="1400"/>
              <a:t>Comment sentir la différence avec l’émulation ?</a:t>
            </a:r>
            <a:endParaRPr sz="1400"/>
          </a:p>
        </p:txBody>
      </p:sp>
      <p:sp>
        <p:nvSpPr>
          <p:cNvPr id="393" name="Google Shape;393;p54"/>
          <p:cNvSpPr/>
          <p:nvPr/>
        </p:nvSpPr>
        <p:spPr>
          <a:xfrm>
            <a:off x="388400" y="381075"/>
            <a:ext cx="44334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94" name="Google Shape;394;p54"/>
          <p:cNvPicPr preferRelativeResize="0"/>
          <p:nvPr/>
        </p:nvPicPr>
        <p:blipFill>
          <a:blip r:embed="rId3">
            <a:alphaModFix/>
          </a:blip>
          <a:stretch>
            <a:fillRect/>
          </a:stretch>
        </p:blipFill>
        <p:spPr>
          <a:xfrm>
            <a:off x="388400" y="2002600"/>
            <a:ext cx="4460700" cy="2787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sp>
        <p:nvSpPr>
          <p:cNvPr id="400" name="Google Shape;400;p55"/>
          <p:cNvSpPr/>
          <p:nvPr/>
        </p:nvSpPr>
        <p:spPr>
          <a:xfrm>
            <a:off x="388403" y="381068"/>
            <a:ext cx="37659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55"/>
          <p:cNvSpPr/>
          <p:nvPr/>
        </p:nvSpPr>
        <p:spPr>
          <a:xfrm>
            <a:off x="388403" y="381068"/>
            <a:ext cx="37659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2" name="Google Shape;402;p55"/>
          <p:cNvSpPr/>
          <p:nvPr/>
        </p:nvSpPr>
        <p:spPr>
          <a:xfrm>
            <a:off x="388403" y="381068"/>
            <a:ext cx="37659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55"/>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4" name="Google Shape;404;p55"/>
          <p:cNvSpPr txBox="1"/>
          <p:nvPr>
            <p:ph type="title"/>
          </p:nvPr>
        </p:nvSpPr>
        <p:spPr>
          <a:xfrm>
            <a:off x="4079072" y="732120"/>
            <a:ext cx="4674300" cy="1097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Les avantages et inconvénients</a:t>
            </a:r>
            <a:endParaRPr/>
          </a:p>
        </p:txBody>
      </p:sp>
      <p:sp>
        <p:nvSpPr>
          <p:cNvPr id="405" name="Google Shape;405;p55"/>
          <p:cNvSpPr txBox="1"/>
          <p:nvPr>
            <p:ph idx="2" type="body"/>
          </p:nvPr>
        </p:nvSpPr>
        <p:spPr>
          <a:xfrm>
            <a:off x="4079081" y="1933403"/>
            <a:ext cx="4674300" cy="2826000"/>
          </a:xfrm>
          <a:prstGeom prst="rect">
            <a:avLst/>
          </a:prstGeom>
          <a:noFill/>
          <a:ln>
            <a:noFill/>
          </a:ln>
        </p:spPr>
        <p:txBody>
          <a:bodyPr anchorCtr="0" anchor="t" bIns="34275" lIns="68575" spcFirstLastPara="1" rIns="68575" wrap="square" tIns="34275">
            <a:normAutofit/>
          </a:bodyPr>
          <a:lstStyle/>
          <a:p>
            <a:pPr indent="-298450" lvl="0" marL="457200" rtl="0" algn="l">
              <a:lnSpc>
                <a:spcPct val="110000"/>
              </a:lnSpc>
              <a:spcBef>
                <a:spcPts val="400"/>
              </a:spcBef>
              <a:spcAft>
                <a:spcPts val="0"/>
              </a:spcAft>
              <a:buClr>
                <a:srgbClr val="6AA84F"/>
              </a:buClr>
              <a:buSzPts val="1100"/>
              <a:buChar char="+"/>
            </a:pPr>
            <a:r>
              <a:rPr b="1" lang="fr" sz="1100">
                <a:solidFill>
                  <a:srgbClr val="6AA84F"/>
                </a:solidFill>
              </a:rPr>
              <a:t>Rendu quasiment identique au hardware original</a:t>
            </a:r>
            <a:endParaRPr b="1" sz="1100">
              <a:solidFill>
                <a:srgbClr val="6AA84F"/>
              </a:solidFill>
            </a:endParaRPr>
          </a:p>
          <a:p>
            <a:pPr indent="-298450" lvl="0" marL="457200" rtl="0" algn="l">
              <a:lnSpc>
                <a:spcPct val="110000"/>
              </a:lnSpc>
              <a:spcBef>
                <a:spcPts val="0"/>
              </a:spcBef>
              <a:spcAft>
                <a:spcPts val="0"/>
              </a:spcAft>
              <a:buClr>
                <a:srgbClr val="6AA84F"/>
              </a:buClr>
              <a:buSzPts val="1100"/>
              <a:buChar char="+"/>
            </a:pPr>
            <a:r>
              <a:rPr b="1" lang="fr" sz="1100">
                <a:solidFill>
                  <a:srgbClr val="6AA84F"/>
                </a:solidFill>
              </a:rPr>
              <a:t>Beaucoup beaucoup de réglages pour customiser chaque core</a:t>
            </a:r>
            <a:endParaRPr b="1" sz="1100">
              <a:solidFill>
                <a:srgbClr val="6AA84F"/>
              </a:solidFill>
            </a:endParaRPr>
          </a:p>
          <a:p>
            <a:pPr indent="-298450" lvl="0" marL="457200" rtl="0" algn="l">
              <a:lnSpc>
                <a:spcPct val="110000"/>
              </a:lnSpc>
              <a:spcBef>
                <a:spcPts val="0"/>
              </a:spcBef>
              <a:spcAft>
                <a:spcPts val="0"/>
              </a:spcAft>
              <a:buClr>
                <a:srgbClr val="6AA84F"/>
              </a:buClr>
              <a:buSzPts val="1100"/>
              <a:buChar char="+"/>
            </a:pPr>
            <a:r>
              <a:rPr b="1" lang="fr" sz="1100">
                <a:solidFill>
                  <a:srgbClr val="6AA84F"/>
                </a:solidFill>
              </a:rPr>
              <a:t>Beaucoup beaucoup de filtres CRT pour un rendu au plus proche (LCD)</a:t>
            </a:r>
            <a:endParaRPr b="1" sz="1100">
              <a:solidFill>
                <a:srgbClr val="6AA84F"/>
              </a:solidFill>
            </a:endParaRPr>
          </a:p>
          <a:p>
            <a:pPr indent="-298450" lvl="0" marL="457200" rtl="0" algn="l">
              <a:lnSpc>
                <a:spcPct val="110000"/>
              </a:lnSpc>
              <a:spcBef>
                <a:spcPts val="0"/>
              </a:spcBef>
              <a:spcAft>
                <a:spcPts val="0"/>
              </a:spcAft>
              <a:buClr>
                <a:srgbClr val="6AA84F"/>
              </a:buClr>
              <a:buSzPts val="1100"/>
              <a:buChar char="+"/>
            </a:pPr>
            <a:r>
              <a:rPr b="1" lang="fr" sz="1100">
                <a:solidFill>
                  <a:srgbClr val="6AA84F"/>
                </a:solidFill>
              </a:rPr>
              <a:t>Une communauté très active, des mises à jour régulières, de nouveaux cores en développement. </a:t>
            </a:r>
            <a:endParaRPr b="1" sz="1100">
              <a:solidFill>
                <a:srgbClr val="6AA84F"/>
              </a:solidFill>
            </a:endParaRPr>
          </a:p>
          <a:p>
            <a:pPr indent="-298450" lvl="0" marL="457200" rtl="0" algn="l">
              <a:lnSpc>
                <a:spcPct val="110000"/>
              </a:lnSpc>
              <a:spcBef>
                <a:spcPts val="0"/>
              </a:spcBef>
              <a:spcAft>
                <a:spcPts val="0"/>
              </a:spcAft>
              <a:buClr>
                <a:srgbClr val="CC0000"/>
              </a:buClr>
              <a:buSzPts val="1100"/>
              <a:buChar char="-"/>
            </a:pPr>
            <a:r>
              <a:rPr b="1" lang="fr" sz="1100" strike="sngStrike">
                <a:solidFill>
                  <a:srgbClr val="CC0000"/>
                </a:solidFill>
              </a:rPr>
              <a:t>Le prix</a:t>
            </a:r>
            <a:endParaRPr b="1" sz="1100" strike="sngStrike">
              <a:solidFill>
                <a:srgbClr val="CC0000"/>
              </a:solidFill>
            </a:endParaRPr>
          </a:p>
          <a:p>
            <a:pPr indent="-298450" lvl="0" marL="457200" rtl="0" algn="l">
              <a:lnSpc>
                <a:spcPct val="110000"/>
              </a:lnSpc>
              <a:spcBef>
                <a:spcPts val="0"/>
              </a:spcBef>
              <a:spcAft>
                <a:spcPts val="0"/>
              </a:spcAft>
              <a:buClr>
                <a:srgbClr val="CC0000"/>
              </a:buClr>
              <a:buSzPts val="1100"/>
              <a:buChar char="-"/>
            </a:pPr>
            <a:r>
              <a:rPr b="1" lang="fr" sz="1100">
                <a:solidFill>
                  <a:srgbClr val="CC0000"/>
                </a:solidFill>
              </a:rPr>
              <a:t>Le nombre de cores limités par rapport aux solutions </a:t>
            </a:r>
            <a:r>
              <a:rPr b="1" lang="fr" sz="1100">
                <a:solidFill>
                  <a:srgbClr val="CC0000"/>
                </a:solidFill>
              </a:rPr>
              <a:t>d'émulations</a:t>
            </a:r>
            <a:endParaRPr b="1" sz="1100">
              <a:solidFill>
                <a:srgbClr val="CC0000"/>
              </a:solidFill>
            </a:endParaRPr>
          </a:p>
          <a:p>
            <a:pPr indent="-298450" lvl="0" marL="457200" rtl="0" algn="l">
              <a:lnSpc>
                <a:spcPct val="110000"/>
              </a:lnSpc>
              <a:spcBef>
                <a:spcPts val="0"/>
              </a:spcBef>
              <a:spcAft>
                <a:spcPts val="0"/>
              </a:spcAft>
              <a:buClr>
                <a:srgbClr val="CC0000"/>
              </a:buClr>
              <a:buSzPts val="1100"/>
              <a:buChar char="-"/>
            </a:pPr>
            <a:r>
              <a:rPr b="1" lang="fr" sz="1100">
                <a:solidFill>
                  <a:srgbClr val="CC0000"/>
                </a:solidFill>
              </a:rPr>
              <a:t>La configuration un peu complexe </a:t>
            </a:r>
            <a:endParaRPr b="1" sz="1100">
              <a:solidFill>
                <a:srgbClr val="CC0000"/>
              </a:solidFill>
            </a:endParaRPr>
          </a:p>
          <a:p>
            <a:pPr indent="-298450" lvl="0" marL="457200" rtl="0" algn="l">
              <a:lnSpc>
                <a:spcPct val="110000"/>
              </a:lnSpc>
              <a:spcBef>
                <a:spcPts val="0"/>
              </a:spcBef>
              <a:spcAft>
                <a:spcPts val="0"/>
              </a:spcAft>
              <a:buClr>
                <a:srgbClr val="CC0000"/>
              </a:buClr>
              <a:buSzPts val="1100"/>
              <a:buChar char="-"/>
            </a:pPr>
            <a:r>
              <a:rPr b="1" lang="fr" sz="1100">
                <a:solidFill>
                  <a:srgbClr val="CC0000"/>
                </a:solidFill>
              </a:rPr>
              <a:t>L’interface austère</a:t>
            </a:r>
            <a:endParaRPr b="1" sz="1100">
              <a:solidFill>
                <a:srgbClr val="CC0000"/>
              </a:solidFill>
            </a:endParaRPr>
          </a:p>
        </p:txBody>
      </p:sp>
      <p:sp>
        <p:nvSpPr>
          <p:cNvPr id="406" name="Google Shape;406;p55"/>
          <p:cNvSpPr/>
          <p:nvPr/>
        </p:nvSpPr>
        <p:spPr>
          <a:xfrm>
            <a:off x="4113458" y="381068"/>
            <a:ext cx="4644271" cy="111959"/>
          </a:xfrm>
          <a:custGeom>
            <a:rect b="b" l="l" r="r" t="t"/>
            <a:pathLst>
              <a:path extrusionOk="0" h="149279" w="6090847">
                <a:moveTo>
                  <a:pt x="0" y="0"/>
                </a:moveTo>
                <a:lnTo>
                  <a:pt x="6090847" y="0"/>
                </a:lnTo>
                <a:lnTo>
                  <a:pt x="6090847" y="149279"/>
                </a:lnTo>
                <a:lnTo>
                  <a:pt x="0" y="14927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07" name="Google Shape;407;p55"/>
          <p:cNvPicPr preferRelativeResize="0"/>
          <p:nvPr/>
        </p:nvPicPr>
        <p:blipFill>
          <a:blip r:embed="rId3">
            <a:alphaModFix/>
          </a:blip>
          <a:stretch>
            <a:fillRect/>
          </a:stretch>
        </p:blipFill>
        <p:spPr>
          <a:xfrm>
            <a:off x="316688" y="766750"/>
            <a:ext cx="3762375" cy="3914775"/>
          </a:xfrm>
          <a:prstGeom prst="rect">
            <a:avLst/>
          </a:prstGeom>
          <a:noFill/>
          <a:ln>
            <a:noFill/>
          </a:ln>
        </p:spPr>
      </p:pic>
      <p:pic>
        <p:nvPicPr>
          <p:cNvPr id="408" name="Google Shape;408;p55"/>
          <p:cNvPicPr preferRelativeResize="0"/>
          <p:nvPr/>
        </p:nvPicPr>
        <p:blipFill>
          <a:blip r:embed="rId4">
            <a:alphaModFix/>
          </a:blip>
          <a:stretch>
            <a:fillRect/>
          </a:stretch>
        </p:blipFill>
        <p:spPr>
          <a:xfrm>
            <a:off x="4670325" y="4179200"/>
            <a:ext cx="1050658" cy="96430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405"/>
                                        </p:tgtEl>
                                        <p:attrNameLst>
                                          <p:attrName>style.visibility</p:attrName>
                                        </p:attrNameLst>
                                      </p:cBhvr>
                                      <p:to>
                                        <p:strVal val="visible"/>
                                      </p:to>
                                    </p:set>
                                    <p:animEffect filter="fade" transition="in">
                                      <p:cBhvr>
                                        <p:cTn dur="25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9"/>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 name="Google Shape;171;p29"/>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29"/>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29"/>
          <p:cNvSpPr/>
          <p:nvPr/>
        </p:nvSpPr>
        <p:spPr>
          <a:xfrm>
            <a:off x="0" y="0"/>
            <a:ext cx="9141714" cy="514349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In the near future, smart phones and tablet terminals are held in the hands of artificial intelligence robots. All information is available by cloud computing,&#10;Shopping, telemedicine, education, telecommuting, everything is automated. At the same time the monitoring system will be strengthened for safety." id="174" name="Google Shape;174;p29"/>
          <p:cNvPicPr preferRelativeResize="0"/>
          <p:nvPr>
            <p:ph idx="1" type="body"/>
          </p:nvPr>
        </p:nvPicPr>
        <p:blipFill rotWithShape="1">
          <a:blip r:embed="rId3">
            <a:alphaModFix/>
          </a:blip>
          <a:srcRect b="3" l="9184" r="8051" t="0"/>
          <a:stretch/>
        </p:blipFill>
        <p:spPr>
          <a:xfrm>
            <a:off x="388400" y="1933246"/>
            <a:ext cx="3504438" cy="2826257"/>
          </a:xfrm>
          <a:prstGeom prst="rect">
            <a:avLst/>
          </a:prstGeom>
          <a:noFill/>
          <a:ln>
            <a:noFill/>
          </a:ln>
        </p:spPr>
      </p:pic>
      <p:sp>
        <p:nvSpPr>
          <p:cNvPr id="175" name="Google Shape;175;p29"/>
          <p:cNvSpPr txBox="1"/>
          <p:nvPr>
            <p:ph type="title"/>
          </p:nvPr>
        </p:nvSpPr>
        <p:spPr>
          <a:xfrm>
            <a:off x="388400" y="732120"/>
            <a:ext cx="3606985" cy="1085372"/>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Introduction et Objectifs</a:t>
            </a:r>
            <a:endParaRPr/>
          </a:p>
        </p:txBody>
      </p:sp>
      <p:sp>
        <p:nvSpPr>
          <p:cNvPr id="176" name="Google Shape;176;p29"/>
          <p:cNvSpPr txBox="1"/>
          <p:nvPr>
            <p:ph idx="2" type="body"/>
          </p:nvPr>
        </p:nvSpPr>
        <p:spPr>
          <a:xfrm>
            <a:off x="4381500" y="774954"/>
            <a:ext cx="4374100" cy="3984549"/>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110000"/>
              </a:lnSpc>
              <a:spcBef>
                <a:spcPts val="0"/>
              </a:spcBef>
              <a:spcAft>
                <a:spcPts val="0"/>
              </a:spcAft>
              <a:buClr>
                <a:schemeClr val="dk1"/>
              </a:buClr>
              <a:buSzPts val="1100"/>
              <a:buNone/>
            </a:pPr>
            <a:r>
              <a:rPr b="1" lang="fr" sz="1100"/>
              <a:t>Explorer le rôle du FPGA dans la préservation du rétro gaming</a:t>
            </a:r>
            <a:endParaRPr/>
          </a:p>
          <a:p>
            <a:pPr indent="0" lvl="1" marL="0" rtl="0" algn="l">
              <a:lnSpc>
                <a:spcPct val="110000"/>
              </a:lnSpc>
              <a:spcBef>
                <a:spcPts val="400"/>
              </a:spcBef>
              <a:spcAft>
                <a:spcPts val="0"/>
              </a:spcAft>
              <a:buClr>
                <a:schemeClr val="dk1"/>
              </a:buClr>
              <a:buSzPts val="1100"/>
              <a:buNone/>
            </a:pPr>
            <a:r>
              <a:rPr lang="fr" sz="1100"/>
              <a:t>La conférence vise à mettre en lumière le rôle du FPGA dans la préservation du rétro gaming et comment il peut être utilisé comme alternative à l’émulation logicielle.</a:t>
            </a:r>
            <a:endParaRPr/>
          </a:p>
          <a:p>
            <a:pPr indent="0" lvl="0" marL="0" rtl="0" algn="l">
              <a:lnSpc>
                <a:spcPct val="110000"/>
              </a:lnSpc>
              <a:spcBef>
                <a:spcPts val="1900"/>
              </a:spcBef>
              <a:spcAft>
                <a:spcPts val="0"/>
              </a:spcAft>
              <a:buClr>
                <a:schemeClr val="dk1"/>
              </a:buClr>
              <a:buSzPts val="1100"/>
              <a:buNone/>
            </a:pPr>
            <a:r>
              <a:rPr b="1" lang="fr" sz="1100"/>
              <a:t>Comparer la technologie FPGA à l’émulation logicielle</a:t>
            </a:r>
            <a:endParaRPr/>
          </a:p>
          <a:p>
            <a:pPr indent="0" lvl="1" marL="0" rtl="0" algn="l">
              <a:lnSpc>
                <a:spcPct val="110000"/>
              </a:lnSpc>
              <a:spcBef>
                <a:spcPts val="400"/>
              </a:spcBef>
              <a:spcAft>
                <a:spcPts val="0"/>
              </a:spcAft>
              <a:buClr>
                <a:schemeClr val="dk1"/>
              </a:buClr>
              <a:buSzPts val="1100"/>
              <a:buNone/>
            </a:pPr>
            <a:r>
              <a:rPr lang="fr" sz="1100"/>
              <a:t>La conférence abordera la comparaison entre la technologie FPGA et l’émulation logicielle en termes de performance, de précision et de facilité d’utilisation.</a:t>
            </a:r>
            <a:endParaRPr/>
          </a:p>
          <a:p>
            <a:pPr indent="0" lvl="0" marL="0" rtl="0" algn="l">
              <a:lnSpc>
                <a:spcPct val="110000"/>
              </a:lnSpc>
              <a:spcBef>
                <a:spcPts val="1900"/>
              </a:spcBef>
              <a:spcAft>
                <a:spcPts val="0"/>
              </a:spcAft>
              <a:buClr>
                <a:schemeClr val="dk1"/>
              </a:buClr>
              <a:buSzPts val="1100"/>
              <a:buNone/>
            </a:pPr>
            <a:r>
              <a:rPr b="1" lang="fr" sz="1100"/>
              <a:t>Développement de cores FPGA</a:t>
            </a:r>
            <a:endParaRPr/>
          </a:p>
          <a:p>
            <a:pPr indent="0" lvl="1" marL="0" rtl="0" algn="l">
              <a:lnSpc>
                <a:spcPct val="110000"/>
              </a:lnSpc>
              <a:spcBef>
                <a:spcPts val="400"/>
              </a:spcBef>
              <a:spcAft>
                <a:spcPts val="0"/>
              </a:spcAft>
              <a:buClr>
                <a:schemeClr val="dk1"/>
              </a:buClr>
              <a:buSzPts val="1100"/>
              <a:buNone/>
            </a:pPr>
            <a:r>
              <a:rPr lang="fr" sz="1100"/>
              <a:t>La conférence expliquera le fonctionnement du développement de cores FPGA et comment il peut être utilisé pour reproduire fidèlement le matériel de jeu classique.</a:t>
            </a:r>
            <a:endParaRPr/>
          </a:p>
          <a:p>
            <a:pPr indent="0" lvl="0" marL="0" rtl="0" algn="l">
              <a:lnSpc>
                <a:spcPct val="110000"/>
              </a:lnSpc>
              <a:spcBef>
                <a:spcPts val="1900"/>
              </a:spcBef>
              <a:spcAft>
                <a:spcPts val="0"/>
              </a:spcAft>
              <a:buClr>
                <a:schemeClr val="dk1"/>
              </a:buClr>
              <a:buSzPts val="1100"/>
              <a:buNone/>
            </a:pPr>
            <a:r>
              <a:rPr b="1" lang="fr" sz="1100"/>
              <a:t>Avantages utilisateurs du MiSTer FPGA</a:t>
            </a:r>
            <a:endParaRPr/>
          </a:p>
          <a:p>
            <a:pPr indent="0" lvl="1" marL="0" rtl="0" algn="l">
              <a:lnSpc>
                <a:spcPct val="110000"/>
              </a:lnSpc>
              <a:spcBef>
                <a:spcPts val="400"/>
              </a:spcBef>
              <a:spcAft>
                <a:spcPts val="1200"/>
              </a:spcAft>
              <a:buClr>
                <a:schemeClr val="dk1"/>
              </a:buClr>
              <a:buSzPts val="1100"/>
              <a:buFont typeface="Arial"/>
              <a:buNone/>
            </a:pPr>
            <a:r>
              <a:rPr lang="fr" sz="1100"/>
              <a:t>La conférence mettra l’accent sur les avantages pour les utilisateurs du MiSTer FPGA, notamment sa précision, sa facilité d’utilisation, et sa compatibilité avec une large gamme de matériels de jeu classiques.</a:t>
            </a:r>
            <a:endParaRPr/>
          </a:p>
        </p:txBody>
      </p:sp>
      <p:sp>
        <p:nvSpPr>
          <p:cNvPr id="177" name="Google Shape;177;p29"/>
          <p:cNvSpPr/>
          <p:nvPr/>
        </p:nvSpPr>
        <p:spPr>
          <a:xfrm>
            <a:off x="388401" y="381067"/>
            <a:ext cx="3504438"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176"/>
                                        </p:tgtEl>
                                        <p:attrNameLst>
                                          <p:attrName>style.visibility</p:attrName>
                                        </p:attrNameLst>
                                      </p:cBhvr>
                                      <p:to>
                                        <p:strVal val="visible"/>
                                      </p:to>
                                    </p:set>
                                    <p:animEffect filter="fade" transition="in">
                                      <p:cBhvr>
                                        <p:cTn dur="25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56"/>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5" name="Google Shape;415;p56"/>
          <p:cNvSpPr txBox="1"/>
          <p:nvPr>
            <p:ph type="title"/>
          </p:nvPr>
        </p:nvSpPr>
        <p:spPr>
          <a:xfrm>
            <a:off x="4601718" y="732120"/>
            <a:ext cx="4135500" cy="1097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Configuration et coûts</a:t>
            </a:r>
            <a:endParaRPr/>
          </a:p>
        </p:txBody>
      </p:sp>
      <p:sp>
        <p:nvSpPr>
          <p:cNvPr id="416" name="Google Shape;416;p56"/>
          <p:cNvSpPr txBox="1"/>
          <p:nvPr>
            <p:ph idx="1" type="body"/>
          </p:nvPr>
        </p:nvSpPr>
        <p:spPr>
          <a:xfrm>
            <a:off x="4601718" y="1933956"/>
            <a:ext cx="4135500" cy="2825400"/>
          </a:xfrm>
          <a:prstGeom prst="rect">
            <a:avLst/>
          </a:prstGeom>
          <a:noFill/>
          <a:ln>
            <a:noFill/>
          </a:ln>
        </p:spPr>
        <p:txBody>
          <a:bodyPr anchorCtr="0" anchor="t" bIns="34275" lIns="68575" spcFirstLastPara="1" rIns="68575" wrap="square" tIns="34275">
            <a:normAutofit/>
          </a:bodyPr>
          <a:lstStyle/>
          <a:p>
            <a:pPr indent="-317500" lvl="0" marL="457200" rtl="0" algn="l">
              <a:lnSpc>
                <a:spcPct val="110000"/>
              </a:lnSpc>
              <a:spcBef>
                <a:spcPts val="800"/>
              </a:spcBef>
              <a:spcAft>
                <a:spcPts val="0"/>
              </a:spcAft>
              <a:buSzPts val="1400"/>
              <a:buChar char="●"/>
            </a:pPr>
            <a:r>
              <a:rPr lang="fr" sz="1400"/>
              <a:t>La configuration du MISTer: </a:t>
            </a:r>
            <a:endParaRPr sz="1400"/>
          </a:p>
          <a:p>
            <a:pPr indent="-317500" lvl="1" marL="914400" rtl="0" algn="l">
              <a:lnSpc>
                <a:spcPct val="110000"/>
              </a:lnSpc>
              <a:spcBef>
                <a:spcPts val="0"/>
              </a:spcBef>
              <a:spcAft>
                <a:spcPts val="0"/>
              </a:spcAft>
              <a:buSzPts val="1400"/>
              <a:buChar char="○"/>
            </a:pPr>
            <a:r>
              <a:rPr lang="fr" sz="1400"/>
              <a:t>outils principaux: MISTer Fusion</a:t>
            </a:r>
            <a:r>
              <a:rPr lang="fr"/>
              <a:t> / </a:t>
            </a:r>
            <a:r>
              <a:rPr lang="fr" sz="1400"/>
              <a:t>scripts </a:t>
            </a:r>
            <a:r>
              <a:rPr lang="fr"/>
              <a:t>/ fichier mister.ini</a:t>
            </a:r>
            <a:endParaRPr sz="1400"/>
          </a:p>
          <a:p>
            <a:pPr indent="-317500" lvl="0" marL="457200" rtl="0" algn="l">
              <a:lnSpc>
                <a:spcPct val="110000"/>
              </a:lnSpc>
              <a:spcBef>
                <a:spcPts val="0"/>
              </a:spcBef>
              <a:spcAft>
                <a:spcPts val="0"/>
              </a:spcAft>
              <a:buSzPts val="1400"/>
              <a:buChar char="●"/>
            </a:pPr>
            <a:r>
              <a:rPr lang="fr" sz="1400"/>
              <a:t>L’évolution du coûts du MISTer </a:t>
            </a:r>
            <a:endParaRPr sz="1400"/>
          </a:p>
          <a:p>
            <a:pPr indent="-317500" lvl="0" marL="457200" rtl="0" algn="l">
              <a:lnSpc>
                <a:spcPct val="110000"/>
              </a:lnSpc>
              <a:spcBef>
                <a:spcPts val="0"/>
              </a:spcBef>
              <a:spcAft>
                <a:spcPts val="0"/>
              </a:spcAft>
              <a:buSzPts val="1400"/>
              <a:buChar char="●"/>
            </a:pPr>
            <a:r>
              <a:rPr lang="fr" sz="1400"/>
              <a:t>Les autres solutions FPGA:</a:t>
            </a:r>
            <a:endParaRPr sz="1400"/>
          </a:p>
          <a:p>
            <a:pPr indent="-317500" lvl="1" marL="914400" rtl="0" algn="l">
              <a:lnSpc>
                <a:spcPct val="110000"/>
              </a:lnSpc>
              <a:spcBef>
                <a:spcPts val="0"/>
              </a:spcBef>
              <a:spcAft>
                <a:spcPts val="0"/>
              </a:spcAft>
              <a:buSzPts val="1400"/>
              <a:buChar char="○"/>
            </a:pPr>
            <a:r>
              <a:rPr lang="fr"/>
              <a:t>Analogue (NT, NT Mini, Mega SG, Super NT, DUO, Pocket, …)</a:t>
            </a:r>
            <a:endParaRPr/>
          </a:p>
          <a:p>
            <a:pPr indent="-317500" lvl="1" marL="914400" rtl="0" algn="l">
              <a:lnSpc>
                <a:spcPct val="110000"/>
              </a:lnSpc>
              <a:spcBef>
                <a:spcPts val="0"/>
              </a:spcBef>
              <a:spcAft>
                <a:spcPts val="0"/>
              </a:spcAft>
              <a:buSzPts val="1400"/>
              <a:buChar char="○"/>
            </a:pPr>
            <a:r>
              <a:rPr lang="fr"/>
              <a:t>NES AVS</a:t>
            </a:r>
            <a:endParaRPr/>
          </a:p>
          <a:p>
            <a:pPr indent="-317500" lvl="1" marL="914400" rtl="0" algn="l">
              <a:lnSpc>
                <a:spcPct val="110000"/>
              </a:lnSpc>
              <a:spcBef>
                <a:spcPts val="0"/>
              </a:spcBef>
              <a:spcAft>
                <a:spcPts val="0"/>
              </a:spcAft>
              <a:buSzPts val="1400"/>
              <a:buChar char="○"/>
            </a:pPr>
            <a:r>
              <a:rPr lang="fr"/>
              <a:t>Tang Nano</a:t>
            </a:r>
            <a:endParaRPr/>
          </a:p>
          <a:p>
            <a:pPr indent="-317500" lvl="1" marL="914400" rtl="0" algn="l">
              <a:lnSpc>
                <a:spcPct val="110000"/>
              </a:lnSpc>
              <a:spcBef>
                <a:spcPts val="0"/>
              </a:spcBef>
              <a:spcAft>
                <a:spcPts val="0"/>
              </a:spcAft>
              <a:buSzPts val="1400"/>
              <a:buChar char="○"/>
            </a:pPr>
            <a:r>
              <a:rPr lang="fr"/>
              <a:t>Reproduction de PCB originales (GB, GBC, etc…)</a:t>
            </a:r>
            <a:endParaRPr/>
          </a:p>
        </p:txBody>
      </p:sp>
      <p:sp>
        <p:nvSpPr>
          <p:cNvPr id="417" name="Google Shape;417;p56"/>
          <p:cNvSpPr/>
          <p:nvPr/>
        </p:nvSpPr>
        <p:spPr>
          <a:xfrm>
            <a:off x="4601718" y="381068"/>
            <a:ext cx="4141776" cy="111959"/>
          </a:xfrm>
          <a:custGeom>
            <a:rect b="b" l="l" r="r" t="t"/>
            <a:pathLst>
              <a:path extrusionOk="0" h="149279" w="6090847">
                <a:moveTo>
                  <a:pt x="0" y="0"/>
                </a:moveTo>
                <a:lnTo>
                  <a:pt x="6090847" y="0"/>
                </a:lnTo>
                <a:lnTo>
                  <a:pt x="6090847" y="149279"/>
                </a:lnTo>
                <a:lnTo>
                  <a:pt x="0" y="14927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18" name="Google Shape;418;p56"/>
          <p:cNvPicPr preferRelativeResize="0"/>
          <p:nvPr/>
        </p:nvPicPr>
        <p:blipFill>
          <a:blip r:embed="rId3">
            <a:alphaModFix/>
          </a:blip>
          <a:stretch>
            <a:fillRect/>
          </a:stretch>
        </p:blipFill>
        <p:spPr>
          <a:xfrm>
            <a:off x="758825" y="841700"/>
            <a:ext cx="2768075" cy="3460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57"/>
          <p:cNvPicPr preferRelativeResize="0"/>
          <p:nvPr/>
        </p:nvPicPr>
        <p:blipFill>
          <a:blip r:embed="rId3">
            <a:alphaModFix/>
          </a:blip>
          <a:stretch>
            <a:fillRect/>
          </a:stretch>
        </p:blipFill>
        <p:spPr>
          <a:xfrm>
            <a:off x="424050" y="887825"/>
            <a:ext cx="2124249" cy="1614775"/>
          </a:xfrm>
          <a:prstGeom prst="rect">
            <a:avLst/>
          </a:prstGeom>
          <a:noFill/>
          <a:ln>
            <a:noFill/>
          </a:ln>
        </p:spPr>
      </p:pic>
      <p:pic>
        <p:nvPicPr>
          <p:cNvPr id="424" name="Google Shape;424;p57"/>
          <p:cNvPicPr preferRelativeResize="0"/>
          <p:nvPr/>
        </p:nvPicPr>
        <p:blipFill>
          <a:blip r:embed="rId4">
            <a:alphaModFix/>
          </a:blip>
          <a:stretch>
            <a:fillRect/>
          </a:stretch>
        </p:blipFill>
        <p:spPr>
          <a:xfrm>
            <a:off x="2748325" y="864287"/>
            <a:ext cx="1451800" cy="1843700"/>
          </a:xfrm>
          <a:prstGeom prst="rect">
            <a:avLst/>
          </a:prstGeom>
          <a:noFill/>
          <a:ln>
            <a:noFill/>
          </a:ln>
        </p:spPr>
      </p:pic>
      <p:pic>
        <p:nvPicPr>
          <p:cNvPr id="425" name="Google Shape;425;p57"/>
          <p:cNvPicPr preferRelativeResize="0"/>
          <p:nvPr/>
        </p:nvPicPr>
        <p:blipFill>
          <a:blip r:embed="rId5">
            <a:alphaModFix/>
          </a:blip>
          <a:stretch>
            <a:fillRect/>
          </a:stretch>
        </p:blipFill>
        <p:spPr>
          <a:xfrm>
            <a:off x="4500350" y="933275"/>
            <a:ext cx="1837551" cy="1614777"/>
          </a:xfrm>
          <a:prstGeom prst="rect">
            <a:avLst/>
          </a:prstGeom>
          <a:noFill/>
          <a:ln>
            <a:noFill/>
          </a:ln>
        </p:spPr>
      </p:pic>
      <p:pic>
        <p:nvPicPr>
          <p:cNvPr id="426" name="Google Shape;426;p57"/>
          <p:cNvPicPr preferRelativeResize="0"/>
          <p:nvPr/>
        </p:nvPicPr>
        <p:blipFill>
          <a:blip r:embed="rId6">
            <a:alphaModFix/>
          </a:blip>
          <a:stretch>
            <a:fillRect/>
          </a:stretch>
        </p:blipFill>
        <p:spPr>
          <a:xfrm>
            <a:off x="91702" y="2592375"/>
            <a:ext cx="2317851" cy="1138900"/>
          </a:xfrm>
          <a:prstGeom prst="rect">
            <a:avLst/>
          </a:prstGeom>
          <a:noFill/>
          <a:ln>
            <a:noFill/>
          </a:ln>
        </p:spPr>
      </p:pic>
      <p:pic>
        <p:nvPicPr>
          <p:cNvPr id="427" name="Google Shape;427;p57"/>
          <p:cNvPicPr preferRelativeResize="0"/>
          <p:nvPr/>
        </p:nvPicPr>
        <p:blipFill>
          <a:blip r:embed="rId7">
            <a:alphaModFix/>
          </a:blip>
          <a:stretch>
            <a:fillRect/>
          </a:stretch>
        </p:blipFill>
        <p:spPr>
          <a:xfrm>
            <a:off x="2783225" y="3128675"/>
            <a:ext cx="1922056" cy="1843725"/>
          </a:xfrm>
          <a:prstGeom prst="rect">
            <a:avLst/>
          </a:prstGeom>
          <a:noFill/>
          <a:ln>
            <a:noFill/>
          </a:ln>
        </p:spPr>
      </p:pic>
      <p:pic>
        <p:nvPicPr>
          <p:cNvPr id="428" name="Google Shape;428;p57"/>
          <p:cNvPicPr preferRelativeResize="0"/>
          <p:nvPr/>
        </p:nvPicPr>
        <p:blipFill>
          <a:blip r:embed="rId8">
            <a:alphaModFix/>
          </a:blip>
          <a:stretch>
            <a:fillRect/>
          </a:stretch>
        </p:blipFill>
        <p:spPr>
          <a:xfrm>
            <a:off x="6762175" y="979900"/>
            <a:ext cx="2124250" cy="1612484"/>
          </a:xfrm>
          <a:prstGeom prst="rect">
            <a:avLst/>
          </a:prstGeom>
          <a:noFill/>
          <a:ln>
            <a:noFill/>
          </a:ln>
        </p:spPr>
      </p:pic>
      <p:pic>
        <p:nvPicPr>
          <p:cNvPr id="429" name="Google Shape;429;p57"/>
          <p:cNvPicPr preferRelativeResize="0"/>
          <p:nvPr/>
        </p:nvPicPr>
        <p:blipFill>
          <a:blip r:embed="rId9">
            <a:alphaModFix/>
          </a:blip>
          <a:stretch>
            <a:fillRect/>
          </a:stretch>
        </p:blipFill>
        <p:spPr>
          <a:xfrm>
            <a:off x="234600" y="3776525"/>
            <a:ext cx="2076375" cy="1286474"/>
          </a:xfrm>
          <a:prstGeom prst="rect">
            <a:avLst/>
          </a:prstGeom>
          <a:noFill/>
          <a:ln>
            <a:noFill/>
          </a:ln>
        </p:spPr>
      </p:pic>
      <p:pic>
        <p:nvPicPr>
          <p:cNvPr id="430" name="Google Shape;430;p57"/>
          <p:cNvPicPr preferRelativeResize="0"/>
          <p:nvPr/>
        </p:nvPicPr>
        <p:blipFill>
          <a:blip r:embed="rId10">
            <a:alphaModFix/>
          </a:blip>
          <a:stretch>
            <a:fillRect/>
          </a:stretch>
        </p:blipFill>
        <p:spPr>
          <a:xfrm>
            <a:off x="5466125" y="3320950"/>
            <a:ext cx="1715216" cy="1790450"/>
          </a:xfrm>
          <a:prstGeom prst="rect">
            <a:avLst/>
          </a:prstGeom>
          <a:noFill/>
          <a:ln>
            <a:noFill/>
          </a:ln>
        </p:spPr>
      </p:pic>
      <p:pic>
        <p:nvPicPr>
          <p:cNvPr id="431" name="Google Shape;431;p57"/>
          <p:cNvPicPr preferRelativeResize="0"/>
          <p:nvPr/>
        </p:nvPicPr>
        <p:blipFill>
          <a:blip r:embed="rId11">
            <a:alphaModFix/>
          </a:blip>
          <a:stretch>
            <a:fillRect/>
          </a:stretch>
        </p:blipFill>
        <p:spPr>
          <a:xfrm>
            <a:off x="7181350" y="3320950"/>
            <a:ext cx="1837550" cy="1790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58"/>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8" name="Google Shape;438;p58"/>
          <p:cNvSpPr txBox="1"/>
          <p:nvPr>
            <p:ph type="title"/>
          </p:nvPr>
        </p:nvSpPr>
        <p:spPr>
          <a:xfrm>
            <a:off x="4601718" y="732120"/>
            <a:ext cx="4135500" cy="1097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MiSTer FPGA et Arcade</a:t>
            </a:r>
            <a:endParaRPr/>
          </a:p>
        </p:txBody>
      </p:sp>
      <p:sp>
        <p:nvSpPr>
          <p:cNvPr id="439" name="Google Shape;439;p58"/>
          <p:cNvSpPr txBox="1"/>
          <p:nvPr>
            <p:ph idx="1" type="body"/>
          </p:nvPr>
        </p:nvSpPr>
        <p:spPr>
          <a:xfrm>
            <a:off x="4601718" y="1933956"/>
            <a:ext cx="4135500" cy="2825400"/>
          </a:xfrm>
          <a:prstGeom prst="rect">
            <a:avLst/>
          </a:prstGeom>
          <a:noFill/>
          <a:ln>
            <a:noFill/>
          </a:ln>
        </p:spPr>
        <p:txBody>
          <a:bodyPr anchorCtr="0" anchor="t" bIns="34275" lIns="68575" spcFirstLastPara="1" rIns="68575" wrap="square" tIns="34275">
            <a:normAutofit/>
          </a:bodyPr>
          <a:lstStyle/>
          <a:p>
            <a:pPr indent="-317500" lvl="0" marL="457200" rtl="0" algn="l">
              <a:lnSpc>
                <a:spcPct val="110000"/>
              </a:lnSpc>
              <a:spcBef>
                <a:spcPts val="800"/>
              </a:spcBef>
              <a:spcAft>
                <a:spcPts val="0"/>
              </a:spcAft>
              <a:buSzPts val="1400"/>
              <a:buChar char="●"/>
            </a:pPr>
            <a:r>
              <a:rPr lang="fr" sz="1400"/>
              <a:t>MiSTer et connectique JAMMA</a:t>
            </a:r>
            <a:endParaRPr sz="1400"/>
          </a:p>
          <a:p>
            <a:pPr indent="-317500" lvl="0" marL="457200" rtl="0" algn="l">
              <a:spcBef>
                <a:spcPts val="0"/>
              </a:spcBef>
              <a:spcAft>
                <a:spcPts val="0"/>
              </a:spcAft>
              <a:buSzPts val="1400"/>
              <a:buChar char="●"/>
            </a:pPr>
            <a:r>
              <a:rPr lang="fr" sz="1400"/>
              <a:t>Systèmes émulés</a:t>
            </a:r>
            <a:endParaRPr sz="1400"/>
          </a:p>
          <a:p>
            <a:pPr indent="-317500" lvl="0" marL="457200" rtl="0" algn="l">
              <a:spcBef>
                <a:spcPts val="0"/>
              </a:spcBef>
              <a:spcAft>
                <a:spcPts val="0"/>
              </a:spcAft>
              <a:buSzPts val="1400"/>
              <a:buChar char="●"/>
            </a:pPr>
            <a:r>
              <a:rPr lang="fr" sz="1400"/>
              <a:t>Expérience utilisateur</a:t>
            </a:r>
            <a:endParaRPr sz="1400"/>
          </a:p>
          <a:p>
            <a:pPr indent="-317500" lvl="0" marL="457200" rtl="0" algn="l">
              <a:spcBef>
                <a:spcPts val="0"/>
              </a:spcBef>
              <a:spcAft>
                <a:spcPts val="0"/>
              </a:spcAft>
              <a:buSzPts val="1400"/>
              <a:buChar char="●"/>
            </a:pPr>
            <a:r>
              <a:rPr lang="fr" sz="1400"/>
              <a:t>Facilité de maintenance</a:t>
            </a:r>
            <a:endParaRPr sz="1400"/>
          </a:p>
        </p:txBody>
      </p:sp>
      <p:sp>
        <p:nvSpPr>
          <p:cNvPr id="440" name="Google Shape;440;p58"/>
          <p:cNvSpPr/>
          <p:nvPr/>
        </p:nvSpPr>
        <p:spPr>
          <a:xfrm>
            <a:off x="4601718" y="381068"/>
            <a:ext cx="4141776" cy="111959"/>
          </a:xfrm>
          <a:custGeom>
            <a:rect b="b" l="l" r="r" t="t"/>
            <a:pathLst>
              <a:path extrusionOk="0" h="149279" w="6090847">
                <a:moveTo>
                  <a:pt x="0" y="0"/>
                </a:moveTo>
                <a:lnTo>
                  <a:pt x="6090847" y="0"/>
                </a:lnTo>
                <a:lnTo>
                  <a:pt x="6090847" y="149279"/>
                </a:lnTo>
                <a:lnTo>
                  <a:pt x="0" y="14927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41" name="Google Shape;441;p58"/>
          <p:cNvPicPr preferRelativeResize="0"/>
          <p:nvPr/>
        </p:nvPicPr>
        <p:blipFill>
          <a:blip r:embed="rId3">
            <a:alphaModFix/>
          </a:blip>
          <a:stretch>
            <a:fillRect/>
          </a:stretch>
        </p:blipFill>
        <p:spPr>
          <a:xfrm>
            <a:off x="361875" y="1159050"/>
            <a:ext cx="3678351" cy="2825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59"/>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8" name="Google Shape;448;p59"/>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9" name="Google Shape;449;p59"/>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0" name="Google Shape;450;p59"/>
          <p:cNvSpPr/>
          <p:nvPr/>
        </p:nvSpPr>
        <p:spPr>
          <a:xfrm>
            <a:off x="4996626" y="4657444"/>
            <a:ext cx="3765887" cy="3428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59"/>
          <p:cNvSpPr/>
          <p:nvPr/>
        </p:nvSpPr>
        <p:spPr>
          <a:xfrm>
            <a:off x="0" y="0"/>
            <a:ext cx="9141714" cy="514349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2" name="Google Shape;452;p59"/>
          <p:cNvSpPr txBox="1"/>
          <p:nvPr>
            <p:ph type="title"/>
          </p:nvPr>
        </p:nvSpPr>
        <p:spPr>
          <a:xfrm>
            <a:off x="388400" y="733800"/>
            <a:ext cx="2599200" cy="19152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Clr>
                <a:schemeClr val="dk2"/>
              </a:buClr>
              <a:buSzPct val="100000"/>
              <a:buFont typeface="Arial"/>
              <a:buNone/>
            </a:pPr>
            <a:r>
              <a:rPr lang="fr" sz="3600">
                <a:solidFill>
                  <a:schemeClr val="dk2"/>
                </a:solidFill>
              </a:rPr>
              <a:t>Session de Questions / Réponses</a:t>
            </a:r>
            <a:endParaRPr sz="3600">
              <a:solidFill>
                <a:schemeClr val="dk2"/>
              </a:solidFill>
            </a:endParaRPr>
          </a:p>
          <a:p>
            <a:pPr indent="0" lvl="0" marL="0" rtl="0" algn="l">
              <a:lnSpc>
                <a:spcPct val="100000"/>
              </a:lnSpc>
              <a:spcBef>
                <a:spcPts val="0"/>
              </a:spcBef>
              <a:spcAft>
                <a:spcPts val="0"/>
              </a:spcAft>
              <a:buClr>
                <a:schemeClr val="dk2"/>
              </a:buClr>
              <a:buSzPct val="100000"/>
              <a:buFont typeface="Arial"/>
              <a:buNone/>
            </a:pPr>
            <a:r>
              <a:t/>
            </a:r>
            <a:endParaRPr sz="3600">
              <a:solidFill>
                <a:schemeClr val="dk2"/>
              </a:solidFill>
            </a:endParaRPr>
          </a:p>
        </p:txBody>
      </p:sp>
      <p:sp>
        <p:nvSpPr>
          <p:cNvPr id="453" name="Google Shape;453;p59"/>
          <p:cNvSpPr/>
          <p:nvPr/>
        </p:nvSpPr>
        <p:spPr>
          <a:xfrm>
            <a:off x="388403" y="381067"/>
            <a:ext cx="2599818"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Questions" id="454" name="Google Shape;454;p59"/>
          <p:cNvPicPr preferRelativeResize="0"/>
          <p:nvPr/>
        </p:nvPicPr>
        <p:blipFill rotWithShape="1">
          <a:blip r:embed="rId3">
            <a:alphaModFix/>
          </a:blip>
          <a:srcRect b="0" l="0" r="0" t="0"/>
          <a:stretch/>
        </p:blipFill>
        <p:spPr>
          <a:xfrm>
            <a:off x="3847872" y="493027"/>
            <a:ext cx="4231624" cy="4231625"/>
          </a:xfrm>
          <a:prstGeom prst="rect">
            <a:avLst/>
          </a:prstGeom>
          <a:noFill/>
          <a:ln>
            <a:noFill/>
          </a:ln>
        </p:spPr>
      </p:pic>
      <p:sp>
        <p:nvSpPr>
          <p:cNvPr id="455" name="Google Shape;455;p59"/>
          <p:cNvSpPr/>
          <p:nvPr/>
        </p:nvSpPr>
        <p:spPr>
          <a:xfrm>
            <a:off x="390906" y="4724651"/>
            <a:ext cx="2599261" cy="34852"/>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52"/>
                                        </p:tgtEl>
                                        <p:attrNameLst>
                                          <p:attrName>style.visibility</p:attrName>
                                        </p:attrNameLst>
                                      </p:cBhvr>
                                      <p:to>
                                        <p:strVal val="visible"/>
                                      </p:to>
                                    </p:set>
                                    <p:animEffect filter="fade" transition="in">
                                      <p:cBhvr>
                                        <p:cTn dur="700"/>
                                        <p:tgtEl>
                                          <p:spTgt spid="452"/>
                                        </p:tgtEl>
                                      </p:cBhvr>
                                    </p:animEffect>
                                  </p:childTnLst>
                                </p:cTn>
                              </p:par>
                              <p:par>
                                <p:cTn fill="hold" nodeType="withEffect" presetClass="entr" presetID="10" presetSubtype="0">
                                  <p:stCondLst>
                                    <p:cond delay="500"/>
                                  </p:stCondLst>
                                  <p:childTnLst>
                                    <p:set>
                                      <p:cBhvr>
                                        <p:cTn dur="1" fill="hold">
                                          <p:stCondLst>
                                            <p:cond delay="0"/>
                                          </p:stCondLst>
                                        </p:cTn>
                                        <p:tgtEl>
                                          <p:spTgt spid="454"/>
                                        </p:tgtEl>
                                        <p:attrNameLst>
                                          <p:attrName>style.visibility</p:attrName>
                                        </p:attrNameLst>
                                      </p:cBhvr>
                                      <p:to>
                                        <p:strVal val="visible"/>
                                      </p:to>
                                    </p:set>
                                    <p:animEffect filter="fade" transition="in">
                                      <p:cBhvr>
                                        <p:cTn dur="7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p60"/>
          <p:cNvSpPr/>
          <p:nvPr/>
        </p:nvSpPr>
        <p:spPr>
          <a:xfrm>
            <a:off x="0" y="0"/>
            <a:ext cx="9141714" cy="514349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 name="Google Shape;462;p60"/>
          <p:cNvSpPr txBox="1"/>
          <p:nvPr>
            <p:ph type="title"/>
          </p:nvPr>
        </p:nvSpPr>
        <p:spPr>
          <a:xfrm>
            <a:off x="4601718" y="732120"/>
            <a:ext cx="4135374" cy="109728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Conclusion</a:t>
            </a:r>
            <a:endParaRPr/>
          </a:p>
        </p:txBody>
      </p:sp>
      <p:sp>
        <p:nvSpPr>
          <p:cNvPr id="463" name="Google Shape;463;p60"/>
          <p:cNvSpPr txBox="1"/>
          <p:nvPr>
            <p:ph idx="1" type="body"/>
          </p:nvPr>
        </p:nvSpPr>
        <p:spPr>
          <a:xfrm>
            <a:off x="4601718" y="1933956"/>
            <a:ext cx="4135374" cy="2825496"/>
          </a:xfrm>
          <a:prstGeom prst="rect">
            <a:avLst/>
          </a:prstGeom>
          <a:noFill/>
          <a:ln>
            <a:noFill/>
          </a:ln>
        </p:spPr>
        <p:txBody>
          <a:bodyPr anchorCtr="0" anchor="t" bIns="34275" lIns="68575" spcFirstLastPara="1" rIns="68575" wrap="square" tIns="34275">
            <a:normAutofit fontScale="85000" lnSpcReduction="10000"/>
          </a:bodyPr>
          <a:lstStyle/>
          <a:p>
            <a:pPr indent="-304165" lvl="0" marL="457200" rtl="0" algn="l">
              <a:lnSpc>
                <a:spcPct val="110000"/>
              </a:lnSpc>
              <a:spcBef>
                <a:spcPts val="800"/>
              </a:spcBef>
              <a:spcAft>
                <a:spcPts val="0"/>
              </a:spcAft>
              <a:buSzPct val="100000"/>
              <a:buChar char="●"/>
            </a:pPr>
            <a:r>
              <a:rPr lang="fr" sz="1400"/>
              <a:t>Le FPGA permet une préservation précise du rétro gaming en recréant le hardware original.</a:t>
            </a:r>
            <a:endParaRPr sz="1400"/>
          </a:p>
          <a:p>
            <a:pPr indent="-304165" lvl="0" marL="457200" rtl="0" algn="l">
              <a:lnSpc>
                <a:spcPct val="110000"/>
              </a:lnSpc>
              <a:spcBef>
                <a:spcPts val="0"/>
              </a:spcBef>
              <a:spcAft>
                <a:spcPts val="0"/>
              </a:spcAft>
              <a:buSzPct val="100000"/>
              <a:buChar char="●"/>
            </a:pPr>
            <a:r>
              <a:rPr lang="fr" sz="1400"/>
              <a:t>MiSTer FPGA rend cette technologie plus accessible, offrant une expérience authentique aux utilisateurs.</a:t>
            </a:r>
            <a:endParaRPr sz="1400"/>
          </a:p>
          <a:p>
            <a:pPr indent="-304165" lvl="0" marL="457200" rtl="0" algn="l">
              <a:lnSpc>
                <a:spcPct val="110000"/>
              </a:lnSpc>
              <a:spcBef>
                <a:spcPts val="0"/>
              </a:spcBef>
              <a:spcAft>
                <a:spcPts val="0"/>
              </a:spcAft>
              <a:buSzPct val="100000"/>
              <a:buChar char="●"/>
            </a:pPr>
            <a:r>
              <a:rPr lang="fr" sz="1400"/>
              <a:t>Contrairement à l’émulation logicielle, le FPGA se concentre sur la fidélité du hardware, mais il complète l’émulation plutôt que de la remplacer.</a:t>
            </a:r>
            <a:endParaRPr sz="1400"/>
          </a:p>
          <a:p>
            <a:pPr indent="-304165" lvl="0" marL="457200" rtl="0" algn="l">
              <a:lnSpc>
                <a:spcPct val="110000"/>
              </a:lnSpc>
              <a:spcBef>
                <a:spcPts val="0"/>
              </a:spcBef>
              <a:spcAft>
                <a:spcPts val="0"/>
              </a:spcAft>
              <a:buSzPct val="100000"/>
              <a:buChar char="●"/>
            </a:pPr>
            <a:r>
              <a:rPr lang="fr" sz="1400"/>
              <a:t>Le développement de cores FPGA est complexe, nécessitant des compétences en HDL et une compréhension approfondie des systèmes d’origine.</a:t>
            </a:r>
            <a:endParaRPr sz="1400"/>
          </a:p>
          <a:p>
            <a:pPr indent="-304165" lvl="0" marL="457200" rtl="0" algn="l">
              <a:lnSpc>
                <a:spcPct val="110000"/>
              </a:lnSpc>
              <a:spcBef>
                <a:spcPts val="0"/>
              </a:spcBef>
              <a:spcAft>
                <a:spcPts val="0"/>
              </a:spcAft>
              <a:buSzPct val="100000"/>
              <a:buChar char="●"/>
            </a:pPr>
            <a:r>
              <a:rPr lang="fr" sz="1400"/>
              <a:t>Le FPGA et l’émulation logicielle, ensemble, jouent un rôle essentiel dans la préservation du patrimoine vidéoludique pour les générations futures.</a:t>
            </a:r>
            <a:endParaRPr sz="1400"/>
          </a:p>
        </p:txBody>
      </p:sp>
      <p:pic>
        <p:nvPicPr>
          <p:cNvPr descr="Web Design" id="464" name="Google Shape;464;p60"/>
          <p:cNvPicPr preferRelativeResize="0"/>
          <p:nvPr/>
        </p:nvPicPr>
        <p:blipFill rotWithShape="1">
          <a:blip r:embed="rId3">
            <a:alphaModFix/>
          </a:blip>
          <a:srcRect b="0" l="0" r="0" t="0"/>
          <a:stretch/>
        </p:blipFill>
        <p:spPr>
          <a:xfrm>
            <a:off x="388400" y="710354"/>
            <a:ext cx="3719868" cy="3719868"/>
          </a:xfrm>
          <a:prstGeom prst="rect">
            <a:avLst/>
          </a:prstGeom>
          <a:noFill/>
          <a:ln>
            <a:noFill/>
          </a:ln>
        </p:spPr>
      </p:pic>
      <p:sp>
        <p:nvSpPr>
          <p:cNvPr id="465" name="Google Shape;465;p60"/>
          <p:cNvSpPr/>
          <p:nvPr/>
        </p:nvSpPr>
        <p:spPr>
          <a:xfrm>
            <a:off x="4601718" y="381067"/>
            <a:ext cx="4135374" cy="111959"/>
          </a:xfrm>
          <a:custGeom>
            <a:rect b="b" l="l" r="r" t="t"/>
            <a:pathLst>
              <a:path extrusionOk="0" h="149279" w="6090847">
                <a:moveTo>
                  <a:pt x="0" y="0"/>
                </a:moveTo>
                <a:lnTo>
                  <a:pt x="6090847" y="0"/>
                </a:lnTo>
                <a:lnTo>
                  <a:pt x="6090847" y="149279"/>
                </a:lnTo>
                <a:lnTo>
                  <a:pt x="0" y="14927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61"/>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2" name="Google Shape;472;p61"/>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3" name="Google Shape;473;p61"/>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4" name="Google Shape;474;p61"/>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5" name="Google Shape;475;p61"/>
          <p:cNvSpPr txBox="1"/>
          <p:nvPr>
            <p:ph type="title"/>
          </p:nvPr>
        </p:nvSpPr>
        <p:spPr>
          <a:xfrm>
            <a:off x="4601718" y="732120"/>
            <a:ext cx="4135374" cy="109728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Merci</a:t>
            </a:r>
            <a:r>
              <a:rPr lang="fr" sz="3300"/>
              <a:t>!</a:t>
            </a:r>
            <a:endParaRPr sz="1100"/>
          </a:p>
        </p:txBody>
      </p:sp>
      <p:sp>
        <p:nvSpPr>
          <p:cNvPr id="476" name="Google Shape;476;p61"/>
          <p:cNvSpPr txBox="1"/>
          <p:nvPr>
            <p:ph idx="2" type="body"/>
          </p:nvPr>
        </p:nvSpPr>
        <p:spPr>
          <a:xfrm>
            <a:off x="4601718" y="1933956"/>
            <a:ext cx="4135374" cy="2825496"/>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800"/>
              </a:spcBef>
              <a:spcAft>
                <a:spcPts val="0"/>
              </a:spcAft>
              <a:buClr>
                <a:schemeClr val="dk1"/>
              </a:buClr>
              <a:buSzPts val="1400"/>
              <a:buNone/>
            </a:pPr>
            <a:r>
              <a:rPr lang="fr" sz="1400"/>
              <a:t>Merci d’avoir assisté à notre présentation, nous espérons que vous l’avez appréciée</a:t>
            </a:r>
            <a:endParaRPr sz="1400"/>
          </a:p>
          <a:p>
            <a:pPr indent="0" lvl="0" marL="0" rtl="0" algn="l">
              <a:lnSpc>
                <a:spcPct val="110000"/>
              </a:lnSpc>
              <a:spcBef>
                <a:spcPts val="800"/>
              </a:spcBef>
              <a:spcAft>
                <a:spcPts val="0"/>
              </a:spcAft>
              <a:buClr>
                <a:schemeClr val="dk1"/>
              </a:buClr>
              <a:buSzPts val="1400"/>
              <a:buNone/>
            </a:pPr>
            <a:r>
              <a:t/>
            </a:r>
            <a:endParaRPr sz="1400"/>
          </a:p>
        </p:txBody>
      </p:sp>
      <p:sp>
        <p:nvSpPr>
          <p:cNvPr id="477" name="Google Shape;477;p61"/>
          <p:cNvSpPr/>
          <p:nvPr/>
        </p:nvSpPr>
        <p:spPr>
          <a:xfrm>
            <a:off x="4601718" y="381067"/>
            <a:ext cx="4135374" cy="111959"/>
          </a:xfrm>
          <a:custGeom>
            <a:rect b="b" l="l" r="r" t="t"/>
            <a:pathLst>
              <a:path extrusionOk="0" h="149279" w="6090847">
                <a:moveTo>
                  <a:pt x="0" y="0"/>
                </a:moveTo>
                <a:lnTo>
                  <a:pt x="6090847" y="0"/>
                </a:lnTo>
                <a:lnTo>
                  <a:pt x="6090847" y="149279"/>
                </a:lnTo>
                <a:lnTo>
                  <a:pt x="0" y="14927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78" name="Google Shape;478;p61"/>
          <p:cNvPicPr preferRelativeResize="0"/>
          <p:nvPr/>
        </p:nvPicPr>
        <p:blipFill>
          <a:blip r:embed="rId3">
            <a:alphaModFix/>
          </a:blip>
          <a:stretch>
            <a:fillRect/>
          </a:stretch>
        </p:blipFill>
        <p:spPr>
          <a:xfrm>
            <a:off x="798038" y="792938"/>
            <a:ext cx="3098675" cy="3098600"/>
          </a:xfrm>
          <a:prstGeom prst="rect">
            <a:avLst/>
          </a:prstGeom>
          <a:noFill/>
          <a:ln>
            <a:noFill/>
          </a:ln>
        </p:spPr>
      </p:pic>
      <p:pic>
        <p:nvPicPr>
          <p:cNvPr id="479" name="Google Shape;479;p61"/>
          <p:cNvPicPr preferRelativeResize="0"/>
          <p:nvPr/>
        </p:nvPicPr>
        <p:blipFill>
          <a:blip r:embed="rId4">
            <a:alphaModFix/>
          </a:blip>
          <a:stretch>
            <a:fillRect/>
          </a:stretch>
        </p:blipFill>
        <p:spPr>
          <a:xfrm>
            <a:off x="7587000" y="2788300"/>
            <a:ext cx="1346475" cy="2355198"/>
          </a:xfrm>
          <a:prstGeom prst="rect">
            <a:avLst/>
          </a:prstGeom>
          <a:noFill/>
          <a:ln>
            <a:noFill/>
          </a:ln>
        </p:spPr>
      </p:pic>
      <p:sp>
        <p:nvSpPr>
          <p:cNvPr id="480" name="Google Shape;480;p61"/>
          <p:cNvSpPr txBox="1"/>
          <p:nvPr/>
        </p:nvSpPr>
        <p:spPr>
          <a:xfrm>
            <a:off x="925675" y="3934850"/>
            <a:ext cx="2769000" cy="627300"/>
          </a:xfrm>
          <a:prstGeom prst="rect">
            <a:avLst/>
          </a:prstGeom>
          <a:noFill/>
          <a:ln>
            <a:noFill/>
          </a:ln>
          <a:effectLst>
            <a:outerShdw blurRad="57150" rotWithShape="0" algn="bl" dir="5400000" dist="19050">
              <a:srgbClr val="000000">
                <a:alpha val="6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fr" sz="1600">
                <a:solidFill>
                  <a:schemeClr val="dk1"/>
                </a:solidFill>
              </a:rPr>
              <a:t>Cette présentation est sur Github</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30"/>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30"/>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30"/>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6" name="Google Shape;186;p30"/>
          <p:cNvSpPr/>
          <p:nvPr/>
        </p:nvSpPr>
        <p:spPr>
          <a:xfrm>
            <a:off x="0" y="0"/>
            <a:ext cx="9141714" cy="514349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30"/>
          <p:cNvSpPr txBox="1"/>
          <p:nvPr>
            <p:ph type="title"/>
          </p:nvPr>
        </p:nvSpPr>
        <p:spPr>
          <a:xfrm>
            <a:off x="388400" y="732120"/>
            <a:ext cx="4725162" cy="992177"/>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fr" sz="3300"/>
              <a:t>Termes et Concepts Clés du FPGA</a:t>
            </a:r>
            <a:endParaRPr/>
          </a:p>
        </p:txBody>
      </p:sp>
      <p:sp>
        <p:nvSpPr>
          <p:cNvPr id="188" name="Google Shape;188;p30"/>
          <p:cNvSpPr txBox="1"/>
          <p:nvPr>
            <p:ph idx="2" type="body"/>
          </p:nvPr>
        </p:nvSpPr>
        <p:spPr>
          <a:xfrm>
            <a:off x="5630418" y="816153"/>
            <a:ext cx="3120390" cy="3943350"/>
          </a:xfrm>
          <a:prstGeom prst="rect">
            <a:avLst/>
          </a:prstGeom>
          <a:noFill/>
          <a:ln>
            <a:noFill/>
          </a:ln>
        </p:spPr>
        <p:txBody>
          <a:bodyPr anchorCtr="0" anchor="t" bIns="34275" lIns="68575" spcFirstLastPara="1" rIns="68575" wrap="square" tIns="34275">
            <a:normAutofit/>
          </a:bodyPr>
          <a:lstStyle/>
          <a:p>
            <a:pPr indent="-215900" lvl="0" marL="215900" rtl="0" algn="l">
              <a:lnSpc>
                <a:spcPct val="110000"/>
              </a:lnSpc>
              <a:spcBef>
                <a:spcPts val="0"/>
              </a:spcBef>
              <a:spcAft>
                <a:spcPts val="0"/>
              </a:spcAft>
              <a:buClr>
                <a:schemeClr val="dk1"/>
              </a:buClr>
              <a:buSzPts val="1400"/>
              <a:buFont typeface="Arial"/>
              <a:buChar char="•"/>
            </a:pPr>
            <a:r>
              <a:rPr lang="fr" sz="1400"/>
              <a:t>FPGA (Field-Programmable Gate Array)</a:t>
            </a:r>
            <a:endParaRPr/>
          </a:p>
          <a:p>
            <a:pPr indent="-215900" lvl="0" marL="215900" rtl="0" algn="l">
              <a:lnSpc>
                <a:spcPct val="110000"/>
              </a:lnSpc>
              <a:spcBef>
                <a:spcPts val="800"/>
              </a:spcBef>
              <a:spcAft>
                <a:spcPts val="0"/>
              </a:spcAft>
              <a:buClr>
                <a:schemeClr val="dk1"/>
              </a:buClr>
              <a:buSzPts val="1400"/>
              <a:buFont typeface="Arial"/>
              <a:buChar char="•"/>
            </a:pPr>
            <a:r>
              <a:rPr lang="fr" sz="1400"/>
              <a:t>Core</a:t>
            </a:r>
            <a:endParaRPr/>
          </a:p>
          <a:p>
            <a:pPr indent="-215900" lvl="0" marL="215900" rtl="0" algn="l">
              <a:lnSpc>
                <a:spcPct val="110000"/>
              </a:lnSpc>
              <a:spcBef>
                <a:spcPts val="800"/>
              </a:spcBef>
              <a:spcAft>
                <a:spcPts val="0"/>
              </a:spcAft>
              <a:buClr>
                <a:schemeClr val="dk1"/>
              </a:buClr>
              <a:buSzPts val="1400"/>
              <a:buFont typeface="Arial"/>
              <a:buChar char="•"/>
            </a:pPr>
            <a:r>
              <a:rPr lang="fr" sz="1400"/>
              <a:t>ROM</a:t>
            </a:r>
            <a:endParaRPr/>
          </a:p>
          <a:p>
            <a:pPr indent="-215900" lvl="0" marL="215900" rtl="0" algn="l">
              <a:lnSpc>
                <a:spcPct val="110000"/>
              </a:lnSpc>
              <a:spcBef>
                <a:spcPts val="800"/>
              </a:spcBef>
              <a:spcAft>
                <a:spcPts val="0"/>
              </a:spcAft>
              <a:buClr>
                <a:schemeClr val="dk1"/>
              </a:buClr>
              <a:buSzPts val="1400"/>
              <a:buFont typeface="Arial"/>
              <a:buChar char="•"/>
            </a:pPr>
            <a:r>
              <a:rPr lang="fr" sz="1400"/>
              <a:t>PCB (Printed Circuit Board)</a:t>
            </a:r>
            <a:endParaRPr/>
          </a:p>
          <a:p>
            <a:pPr indent="-215900" lvl="0" marL="215900" rtl="0" algn="l">
              <a:lnSpc>
                <a:spcPct val="110000"/>
              </a:lnSpc>
              <a:spcBef>
                <a:spcPts val="800"/>
              </a:spcBef>
              <a:spcAft>
                <a:spcPts val="0"/>
              </a:spcAft>
              <a:buClr>
                <a:schemeClr val="dk1"/>
              </a:buClr>
              <a:buSzPts val="1400"/>
              <a:buFont typeface="Arial"/>
              <a:buChar char="•"/>
            </a:pPr>
            <a:r>
              <a:rPr lang="fr" sz="1400"/>
              <a:t>CPU, RAM, ROM</a:t>
            </a:r>
            <a:endParaRPr/>
          </a:p>
          <a:p>
            <a:pPr indent="-215900" lvl="0" marL="215900" rtl="0" algn="l">
              <a:lnSpc>
                <a:spcPct val="110000"/>
              </a:lnSpc>
              <a:spcBef>
                <a:spcPts val="800"/>
              </a:spcBef>
              <a:spcAft>
                <a:spcPts val="0"/>
              </a:spcAft>
              <a:buClr>
                <a:schemeClr val="dk1"/>
              </a:buClr>
              <a:buSzPts val="1400"/>
              <a:buFont typeface="Arial"/>
              <a:buChar char="•"/>
            </a:pPr>
            <a:r>
              <a:rPr lang="fr" sz="1400"/>
              <a:t>BRAM (Block RAM)</a:t>
            </a:r>
            <a:endParaRPr/>
          </a:p>
          <a:p>
            <a:pPr indent="-215900" lvl="0" marL="215900" rtl="0" algn="l">
              <a:lnSpc>
                <a:spcPct val="110000"/>
              </a:lnSpc>
              <a:spcBef>
                <a:spcPts val="800"/>
              </a:spcBef>
              <a:spcAft>
                <a:spcPts val="0"/>
              </a:spcAft>
              <a:buClr>
                <a:schemeClr val="dk1"/>
              </a:buClr>
              <a:buSzPts val="1400"/>
              <a:buFont typeface="Arial"/>
              <a:buChar char="•"/>
            </a:pPr>
            <a:r>
              <a:rPr lang="fr" sz="1400"/>
              <a:t>DSP Blocks</a:t>
            </a:r>
            <a:endParaRPr/>
          </a:p>
          <a:p>
            <a:pPr indent="-215900" lvl="0" marL="215900" rtl="0" algn="l">
              <a:lnSpc>
                <a:spcPct val="110000"/>
              </a:lnSpc>
              <a:spcBef>
                <a:spcPts val="800"/>
              </a:spcBef>
              <a:spcAft>
                <a:spcPts val="0"/>
              </a:spcAft>
              <a:buClr>
                <a:schemeClr val="dk1"/>
              </a:buClr>
              <a:buSzPts val="1400"/>
              <a:buFont typeface="Arial"/>
              <a:buChar char="•"/>
            </a:pPr>
            <a:r>
              <a:rPr lang="fr" sz="1400"/>
              <a:t>HDL (Hardware Description Language)</a:t>
            </a:r>
            <a:endParaRPr/>
          </a:p>
          <a:p>
            <a:pPr indent="-215900" lvl="0" marL="215900" rtl="0" algn="l">
              <a:lnSpc>
                <a:spcPct val="110000"/>
              </a:lnSpc>
              <a:spcBef>
                <a:spcPts val="800"/>
              </a:spcBef>
              <a:spcAft>
                <a:spcPts val="1200"/>
              </a:spcAft>
              <a:buClr>
                <a:schemeClr val="dk1"/>
              </a:buClr>
              <a:buSzPts val="1400"/>
              <a:buFont typeface="Arial"/>
              <a:buChar char="•"/>
            </a:pPr>
            <a:r>
              <a:rPr lang="fr" sz="1400"/>
              <a:t>MRA (MAME ROM Assignment)</a:t>
            </a:r>
            <a:endParaRPr/>
          </a:p>
        </p:txBody>
      </p:sp>
      <p:pic>
        <p:nvPicPr>
          <p:cNvPr descr="Colour-coded on electronic circuit board" id="189" name="Google Shape;189;p30"/>
          <p:cNvPicPr preferRelativeResize="0"/>
          <p:nvPr>
            <p:ph idx="1" type="body"/>
          </p:nvPr>
        </p:nvPicPr>
        <p:blipFill rotWithShape="1">
          <a:blip r:embed="rId3">
            <a:alphaModFix/>
          </a:blip>
          <a:srcRect b="0" l="0" r="0" t="0"/>
          <a:stretch/>
        </p:blipFill>
        <p:spPr>
          <a:xfrm>
            <a:off x="388400" y="1822268"/>
            <a:ext cx="4433560" cy="2937235"/>
          </a:xfrm>
          <a:prstGeom prst="rect">
            <a:avLst/>
          </a:prstGeom>
          <a:noFill/>
          <a:ln>
            <a:noFill/>
          </a:ln>
        </p:spPr>
      </p:pic>
      <p:sp>
        <p:nvSpPr>
          <p:cNvPr id="190" name="Google Shape;190;p30"/>
          <p:cNvSpPr/>
          <p:nvPr/>
        </p:nvSpPr>
        <p:spPr>
          <a:xfrm>
            <a:off x="388400" y="381075"/>
            <a:ext cx="44334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31"/>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31"/>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31"/>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 name="Google Shape;198;p31"/>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31"/>
          <p:cNvSpPr/>
          <p:nvPr/>
        </p:nvSpPr>
        <p:spPr>
          <a:xfrm>
            <a:off x="4996626" y="4657444"/>
            <a:ext cx="3765887" cy="3428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0" name="Google Shape;200;p31"/>
          <p:cNvSpPr/>
          <p:nvPr/>
        </p:nvSpPr>
        <p:spPr>
          <a:xfrm>
            <a:off x="0" y="0"/>
            <a:ext cx="9144000" cy="5143501"/>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01" name="Google Shape;201;p31"/>
          <p:cNvPicPr preferRelativeResize="0"/>
          <p:nvPr/>
        </p:nvPicPr>
        <p:blipFill>
          <a:blip r:embed="rId3">
            <a:alphaModFix/>
          </a:blip>
          <a:stretch>
            <a:fillRect/>
          </a:stretch>
        </p:blipFill>
        <p:spPr>
          <a:xfrm>
            <a:off x="-1" y="-9"/>
            <a:ext cx="9144000" cy="5143508"/>
          </a:xfrm>
          <a:prstGeom prst="rect">
            <a:avLst/>
          </a:prstGeom>
          <a:noFill/>
          <a:ln>
            <a:noFill/>
          </a:ln>
        </p:spPr>
      </p:pic>
      <p:sp>
        <p:nvSpPr>
          <p:cNvPr id="202" name="Google Shape;202;p31"/>
          <p:cNvSpPr txBox="1"/>
          <p:nvPr>
            <p:ph type="title"/>
          </p:nvPr>
        </p:nvSpPr>
        <p:spPr>
          <a:xfrm>
            <a:off x="388403" y="733806"/>
            <a:ext cx="6080700" cy="2573700"/>
          </a:xfrm>
          <a:prstGeom prst="rect">
            <a:avLst/>
          </a:prstGeom>
          <a:noFill/>
          <a:ln>
            <a:noFill/>
          </a:ln>
          <a:effectLst>
            <a:outerShdw blurRad="228600" rotWithShape="0" algn="bl">
              <a:srgbClr val="000000">
                <a:alpha val="90000"/>
              </a:srgbClr>
            </a:outerShdw>
          </a:effectLst>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5400"/>
              <a:buFont typeface="Arial"/>
              <a:buNone/>
            </a:pPr>
            <a:r>
              <a:rPr lang="fr" sz="5400">
                <a:solidFill>
                  <a:srgbClr val="FFFFFF"/>
                </a:solidFill>
              </a:rPr>
              <a:t>FPGA Vs Émulation Logicielle</a:t>
            </a:r>
            <a:endParaRPr>
              <a:solidFill>
                <a:srgbClr val="FFFFFF"/>
              </a:solidFill>
            </a:endParaRPr>
          </a:p>
        </p:txBody>
      </p:sp>
      <p:sp>
        <p:nvSpPr>
          <p:cNvPr id="203" name="Google Shape;203;p31"/>
          <p:cNvSpPr/>
          <p:nvPr/>
        </p:nvSpPr>
        <p:spPr>
          <a:xfrm>
            <a:off x="388402" y="381067"/>
            <a:ext cx="6080842" cy="111959"/>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31"/>
          <p:cNvSpPr/>
          <p:nvPr/>
        </p:nvSpPr>
        <p:spPr>
          <a:xfrm>
            <a:off x="388402" y="4657444"/>
            <a:ext cx="6076462" cy="34289"/>
          </a:xfrm>
          <a:custGeom>
            <a:rect b="b" l="l" r="r" t="t"/>
            <a:pathLst>
              <a:path extrusionOk="0" h="45719" w="8715708">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32"/>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p32"/>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32"/>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32"/>
          <p:cNvSpPr/>
          <p:nvPr/>
        </p:nvSpPr>
        <p:spPr>
          <a:xfrm>
            <a:off x="0" y="0"/>
            <a:ext cx="9141714" cy="514349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in Paper Video game controller Symbol on Yellow Background" id="214" name="Google Shape;214;p32"/>
          <p:cNvPicPr preferRelativeResize="0"/>
          <p:nvPr>
            <p:ph idx="1" type="body"/>
          </p:nvPr>
        </p:nvPicPr>
        <p:blipFill rotWithShape="1">
          <a:blip r:embed="rId3">
            <a:alphaModFix/>
          </a:blip>
          <a:srcRect b="-1" l="51477" r="4227" t="0"/>
          <a:stretch/>
        </p:blipFill>
        <p:spPr>
          <a:xfrm>
            <a:off x="388402" y="381068"/>
            <a:ext cx="3166433" cy="4378439"/>
          </a:xfrm>
          <a:prstGeom prst="rect">
            <a:avLst/>
          </a:prstGeom>
          <a:noFill/>
          <a:ln>
            <a:noFill/>
          </a:ln>
        </p:spPr>
      </p:pic>
      <p:sp>
        <p:nvSpPr>
          <p:cNvPr id="215" name="Google Shape;215;p32"/>
          <p:cNvSpPr txBox="1"/>
          <p:nvPr>
            <p:ph type="title"/>
          </p:nvPr>
        </p:nvSpPr>
        <p:spPr>
          <a:xfrm>
            <a:off x="4079072" y="732120"/>
            <a:ext cx="4674233" cy="109728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FPGA Vs Émulation Logicielle</a:t>
            </a:r>
            <a:endParaRPr/>
          </a:p>
        </p:txBody>
      </p:sp>
      <p:sp>
        <p:nvSpPr>
          <p:cNvPr id="216" name="Google Shape;216;p32"/>
          <p:cNvSpPr txBox="1"/>
          <p:nvPr>
            <p:ph idx="2" type="body"/>
          </p:nvPr>
        </p:nvSpPr>
        <p:spPr>
          <a:xfrm>
            <a:off x="4079081" y="1933403"/>
            <a:ext cx="4674233" cy="2826103"/>
          </a:xfrm>
          <a:prstGeom prst="rect">
            <a:avLst/>
          </a:prstGeom>
          <a:noFill/>
          <a:ln>
            <a:noFill/>
          </a:ln>
        </p:spPr>
        <p:txBody>
          <a:bodyPr anchorCtr="0" anchor="t" bIns="34275" lIns="68575" spcFirstLastPara="1" rIns="68575" wrap="square" tIns="34275">
            <a:normAutofit/>
          </a:bodyPr>
          <a:lstStyle/>
          <a:p>
            <a:pPr indent="0" lvl="0" marL="0" rtl="0" algn="l">
              <a:lnSpc>
                <a:spcPct val="110000"/>
              </a:lnSpc>
              <a:spcBef>
                <a:spcPts val="0"/>
              </a:spcBef>
              <a:spcAft>
                <a:spcPts val="0"/>
              </a:spcAft>
              <a:buClr>
                <a:schemeClr val="dk1"/>
              </a:buClr>
              <a:buSzPts val="1100"/>
              <a:buNone/>
            </a:pPr>
            <a:r>
              <a:rPr b="1" lang="fr" sz="1100"/>
              <a:t>Émulation Logicielle</a:t>
            </a:r>
            <a:endParaRPr b="1" sz="1100"/>
          </a:p>
          <a:p>
            <a:pPr indent="0" lvl="0" marL="0" rtl="0" algn="l">
              <a:lnSpc>
                <a:spcPct val="110000"/>
              </a:lnSpc>
              <a:spcBef>
                <a:spcPts val="0"/>
              </a:spcBef>
              <a:spcAft>
                <a:spcPts val="0"/>
              </a:spcAft>
              <a:buClr>
                <a:schemeClr val="dk1"/>
              </a:buClr>
              <a:buSzPts val="1100"/>
              <a:buNone/>
            </a:pPr>
            <a:r>
              <a:t/>
            </a:r>
            <a:endParaRPr b="1" sz="1100"/>
          </a:p>
          <a:p>
            <a:pPr indent="0" lvl="1" marL="0" rtl="0" algn="l">
              <a:lnSpc>
                <a:spcPct val="110000"/>
              </a:lnSpc>
              <a:spcBef>
                <a:spcPts val="400"/>
              </a:spcBef>
              <a:spcAft>
                <a:spcPts val="0"/>
              </a:spcAft>
              <a:buClr>
                <a:schemeClr val="dk1"/>
              </a:buClr>
              <a:buSzPts val="1100"/>
              <a:buNone/>
            </a:pPr>
            <a:r>
              <a:rPr lang="fr" sz="1100"/>
              <a:t>L’émulation logicielle consiste à simuler le matériel d’un ordinateur ou d’une console à l’aide d’un logiciel.</a:t>
            </a:r>
            <a:endParaRPr/>
          </a:p>
          <a:p>
            <a:pPr indent="0" lvl="0" marL="0" rtl="0" algn="l">
              <a:lnSpc>
                <a:spcPct val="110000"/>
              </a:lnSpc>
              <a:spcBef>
                <a:spcPts val="1900"/>
              </a:spcBef>
              <a:spcAft>
                <a:spcPts val="0"/>
              </a:spcAft>
              <a:buClr>
                <a:schemeClr val="dk1"/>
              </a:buClr>
              <a:buSzPts val="1100"/>
              <a:buNone/>
            </a:pPr>
            <a:r>
              <a:rPr b="1" lang="fr" sz="1100"/>
              <a:t>FPGA</a:t>
            </a:r>
            <a:endParaRPr/>
          </a:p>
          <a:p>
            <a:pPr indent="0" lvl="1" marL="0" rtl="0" algn="l">
              <a:lnSpc>
                <a:spcPct val="110000"/>
              </a:lnSpc>
              <a:spcBef>
                <a:spcPts val="400"/>
              </a:spcBef>
              <a:spcAft>
                <a:spcPts val="0"/>
              </a:spcAft>
              <a:buClr>
                <a:schemeClr val="dk1"/>
              </a:buClr>
              <a:buSzPts val="1100"/>
              <a:buNone/>
            </a:pPr>
            <a:r>
              <a:rPr lang="fr" sz="1100"/>
              <a:t>Le FPGA recrée le matériel d’un ordinateur ou d’une console au niveau des composants pour plus de précision.</a:t>
            </a:r>
            <a:endParaRPr/>
          </a:p>
        </p:txBody>
      </p:sp>
      <p:sp>
        <p:nvSpPr>
          <p:cNvPr id="217" name="Google Shape;217;p32"/>
          <p:cNvSpPr/>
          <p:nvPr/>
        </p:nvSpPr>
        <p:spPr>
          <a:xfrm>
            <a:off x="4113458" y="381067"/>
            <a:ext cx="4639856" cy="111959"/>
          </a:xfrm>
          <a:custGeom>
            <a:rect b="b" l="l" r="r" t="t"/>
            <a:pathLst>
              <a:path extrusionOk="0" h="149279" w="6090847">
                <a:moveTo>
                  <a:pt x="0" y="0"/>
                </a:moveTo>
                <a:lnTo>
                  <a:pt x="6090847" y="0"/>
                </a:lnTo>
                <a:lnTo>
                  <a:pt x="6090847" y="149279"/>
                </a:lnTo>
                <a:lnTo>
                  <a:pt x="0" y="14927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216"/>
                                        </p:tgtEl>
                                        <p:attrNameLst>
                                          <p:attrName>style.visibility</p:attrName>
                                        </p:attrNameLst>
                                      </p:cBhvr>
                                      <p:to>
                                        <p:strVal val="visible"/>
                                      </p:to>
                                    </p:set>
                                    <p:animEffect filter="fade" transition="in">
                                      <p:cBhvr>
                                        <p:cTn dur="25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3"/>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4" name="Google Shape;224;p33"/>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33"/>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33"/>
          <p:cNvSpPr/>
          <p:nvPr/>
        </p:nvSpPr>
        <p:spPr>
          <a:xfrm>
            <a:off x="0" y="0"/>
            <a:ext cx="9141714" cy="514349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33"/>
          <p:cNvSpPr txBox="1"/>
          <p:nvPr>
            <p:ph type="title"/>
          </p:nvPr>
        </p:nvSpPr>
        <p:spPr>
          <a:xfrm>
            <a:off x="4079075" y="732124"/>
            <a:ext cx="4674300" cy="946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L’émulation Logicielle</a:t>
            </a:r>
            <a:endParaRPr/>
          </a:p>
        </p:txBody>
      </p:sp>
      <p:sp>
        <p:nvSpPr>
          <p:cNvPr id="228" name="Google Shape;228;p33"/>
          <p:cNvSpPr txBox="1"/>
          <p:nvPr>
            <p:ph idx="2" type="body"/>
          </p:nvPr>
        </p:nvSpPr>
        <p:spPr>
          <a:xfrm>
            <a:off x="4079081" y="1781003"/>
            <a:ext cx="4674300" cy="28260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lnSpc>
                <a:spcPct val="110000"/>
              </a:lnSpc>
              <a:spcBef>
                <a:spcPts val="0"/>
              </a:spcBef>
              <a:spcAft>
                <a:spcPts val="0"/>
              </a:spcAft>
              <a:buClr>
                <a:schemeClr val="dk1"/>
              </a:buClr>
              <a:buSzPct val="100000"/>
              <a:buNone/>
            </a:pPr>
            <a:r>
              <a:rPr b="1" lang="fr" sz="1100"/>
              <a:t>Simuler vs Recréer le Matériel</a:t>
            </a:r>
            <a:endParaRPr b="1" sz="1100"/>
          </a:p>
          <a:p>
            <a:pPr indent="0" lvl="1" marL="0" rtl="0" algn="l">
              <a:lnSpc>
                <a:spcPct val="110000"/>
              </a:lnSpc>
              <a:spcBef>
                <a:spcPts val="400"/>
              </a:spcBef>
              <a:spcAft>
                <a:spcPts val="0"/>
              </a:spcAft>
              <a:buClr>
                <a:schemeClr val="dk1"/>
              </a:buClr>
              <a:buSzPct val="100000"/>
              <a:buNone/>
            </a:pPr>
            <a:r>
              <a:rPr lang="fr" sz="1100"/>
              <a:t>L’émulation logicielle simule le comportement du matériel en reproduisant le rendu final (graphismes, sons, interactions) sans recréer chaque composant à l’identique. Cette approche se concentre sur l’expérience utilisateur.</a:t>
            </a:r>
            <a:endParaRPr/>
          </a:p>
          <a:p>
            <a:pPr indent="0" lvl="0" marL="0" rtl="0" algn="l">
              <a:lnSpc>
                <a:spcPct val="110000"/>
              </a:lnSpc>
              <a:spcBef>
                <a:spcPts val="1900"/>
              </a:spcBef>
              <a:spcAft>
                <a:spcPts val="0"/>
              </a:spcAft>
              <a:buClr>
                <a:schemeClr val="dk1"/>
              </a:buClr>
              <a:buSzPct val="100000"/>
              <a:buNone/>
            </a:pPr>
            <a:r>
              <a:rPr b="1" lang="fr" sz="1100"/>
              <a:t>Flexibilité</a:t>
            </a:r>
            <a:endParaRPr/>
          </a:p>
          <a:p>
            <a:pPr indent="0" lvl="0" marL="0" rtl="0" algn="l">
              <a:spcBef>
                <a:spcPts val="400"/>
              </a:spcBef>
              <a:spcAft>
                <a:spcPts val="0"/>
              </a:spcAft>
              <a:buClr>
                <a:schemeClr val="dk1"/>
              </a:buClr>
              <a:buSzPct val="100000"/>
              <a:buNone/>
            </a:pPr>
            <a:r>
              <a:rPr lang="fr" sz="1100"/>
              <a:t>L’émulation logicielle offre une grande flexibilité en termes de matériel. Elle peut être exécutée sur une large gamme de plateformes modernes, qu’il s’agisse de PC, de smartphones, ou de Raspberry Pi, sans être limitée par les composants physiques d’origine.</a:t>
            </a:r>
            <a:endParaRPr sz="1100"/>
          </a:p>
          <a:p>
            <a:pPr indent="0" lvl="0" marL="0" rtl="0" algn="l">
              <a:lnSpc>
                <a:spcPct val="110000"/>
              </a:lnSpc>
              <a:spcBef>
                <a:spcPts val="1900"/>
              </a:spcBef>
              <a:spcAft>
                <a:spcPts val="0"/>
              </a:spcAft>
              <a:buClr>
                <a:schemeClr val="dk1"/>
              </a:buClr>
              <a:buSzPct val="100000"/>
              <a:buNone/>
            </a:pPr>
            <a:r>
              <a:rPr b="1" lang="fr" sz="1100"/>
              <a:t>Précision</a:t>
            </a:r>
            <a:endParaRPr/>
          </a:p>
          <a:p>
            <a:pPr indent="0" lvl="0" marL="0" rtl="0" algn="l">
              <a:spcBef>
                <a:spcPts val="400"/>
              </a:spcBef>
              <a:spcAft>
                <a:spcPts val="1200"/>
              </a:spcAft>
              <a:buClr>
                <a:schemeClr val="dk1"/>
              </a:buClr>
              <a:buSzPct val="100000"/>
              <a:buNone/>
            </a:pPr>
            <a:r>
              <a:rPr lang="fr" sz="1100"/>
              <a:t>Bien que l’émulation logicielle parvienne souvent à des résultats visuels et sonores convaincants, elle est parfois moins précise que le FPGA. Certaines différences subtiles peuvent apparaître, comme des latences ou des ajustements de performances, dues aux limitations du matériel sous-jacent.</a:t>
            </a:r>
            <a:endParaRPr sz="1100"/>
          </a:p>
        </p:txBody>
      </p:sp>
      <p:sp>
        <p:nvSpPr>
          <p:cNvPr id="229" name="Google Shape;229;p33"/>
          <p:cNvSpPr/>
          <p:nvPr/>
        </p:nvSpPr>
        <p:spPr>
          <a:xfrm>
            <a:off x="4113458" y="381067"/>
            <a:ext cx="4639856" cy="111959"/>
          </a:xfrm>
          <a:custGeom>
            <a:rect b="b" l="l" r="r" t="t"/>
            <a:pathLst>
              <a:path extrusionOk="0" h="149279" w="6090847">
                <a:moveTo>
                  <a:pt x="0" y="0"/>
                </a:moveTo>
                <a:lnTo>
                  <a:pt x="6090847" y="0"/>
                </a:lnTo>
                <a:lnTo>
                  <a:pt x="6090847" y="149279"/>
                </a:lnTo>
                <a:lnTo>
                  <a:pt x="0" y="14927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30" name="Google Shape;230;p33"/>
          <p:cNvPicPr preferRelativeResize="0"/>
          <p:nvPr/>
        </p:nvPicPr>
        <p:blipFill>
          <a:blip r:embed="rId3">
            <a:alphaModFix/>
          </a:blip>
          <a:stretch>
            <a:fillRect/>
          </a:stretch>
        </p:blipFill>
        <p:spPr>
          <a:xfrm>
            <a:off x="646625" y="1158750"/>
            <a:ext cx="2826001" cy="2826001"/>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228"/>
                                        </p:tgtEl>
                                        <p:attrNameLst>
                                          <p:attrName>style.visibility</p:attrName>
                                        </p:attrNameLst>
                                      </p:cBhvr>
                                      <p:to>
                                        <p:strVal val="visible"/>
                                      </p:to>
                                    </p:set>
                                    <p:animEffect filter="fade" transition="in">
                                      <p:cBhvr>
                                        <p:cTn dur="25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4"/>
          <p:cNvSpPr/>
          <p:nvPr/>
        </p:nvSpPr>
        <p:spPr>
          <a:xfrm>
            <a:off x="388403" y="381068"/>
            <a:ext cx="37659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34"/>
          <p:cNvSpPr/>
          <p:nvPr/>
        </p:nvSpPr>
        <p:spPr>
          <a:xfrm>
            <a:off x="388403" y="381068"/>
            <a:ext cx="37659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8" name="Google Shape;238;p34"/>
          <p:cNvSpPr/>
          <p:nvPr/>
        </p:nvSpPr>
        <p:spPr>
          <a:xfrm>
            <a:off x="388403" y="381068"/>
            <a:ext cx="3765900" cy="1119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 name="Google Shape;239;p34"/>
          <p:cNvSpPr/>
          <p:nvPr/>
        </p:nvSpPr>
        <p:spPr>
          <a:xfrm>
            <a:off x="0"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close up of computer chip" id="240" name="Google Shape;240;p34"/>
          <p:cNvPicPr preferRelativeResize="0"/>
          <p:nvPr>
            <p:ph idx="1" type="body"/>
          </p:nvPr>
        </p:nvPicPr>
        <p:blipFill rotWithShape="1">
          <a:blip r:embed="rId3">
            <a:alphaModFix/>
          </a:blip>
          <a:srcRect b="0" l="15974" r="17491" t="0"/>
          <a:stretch/>
        </p:blipFill>
        <p:spPr>
          <a:xfrm>
            <a:off x="388402" y="381068"/>
            <a:ext cx="3166500" cy="4378500"/>
          </a:xfrm>
          <a:prstGeom prst="rect">
            <a:avLst/>
          </a:prstGeom>
          <a:noFill/>
          <a:ln>
            <a:noFill/>
          </a:ln>
        </p:spPr>
      </p:pic>
      <p:sp>
        <p:nvSpPr>
          <p:cNvPr id="241" name="Google Shape;241;p34"/>
          <p:cNvSpPr txBox="1"/>
          <p:nvPr>
            <p:ph type="title"/>
          </p:nvPr>
        </p:nvSpPr>
        <p:spPr>
          <a:xfrm>
            <a:off x="4079072" y="732120"/>
            <a:ext cx="4674300" cy="1097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300"/>
              <a:buFont typeface="Arial"/>
              <a:buNone/>
            </a:pPr>
            <a:r>
              <a:rPr lang="fr" sz="3300"/>
              <a:t>L’émulation</a:t>
            </a:r>
            <a:r>
              <a:rPr lang="fr" sz="3300"/>
              <a:t> en FPGA</a:t>
            </a:r>
            <a:endParaRPr/>
          </a:p>
        </p:txBody>
      </p:sp>
      <p:sp>
        <p:nvSpPr>
          <p:cNvPr id="242" name="Google Shape;242;p34"/>
          <p:cNvSpPr txBox="1"/>
          <p:nvPr>
            <p:ph idx="2" type="body"/>
          </p:nvPr>
        </p:nvSpPr>
        <p:spPr>
          <a:xfrm>
            <a:off x="4079081" y="1933403"/>
            <a:ext cx="4674300" cy="28260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110000"/>
              </a:lnSpc>
              <a:spcBef>
                <a:spcPts val="0"/>
              </a:spcBef>
              <a:spcAft>
                <a:spcPts val="0"/>
              </a:spcAft>
              <a:buClr>
                <a:schemeClr val="dk1"/>
              </a:buClr>
              <a:buSzPts val="1100"/>
              <a:buNone/>
            </a:pPr>
            <a:r>
              <a:rPr b="1" lang="fr" sz="1100"/>
              <a:t>Recréer vs Simuler le Matériel</a:t>
            </a:r>
            <a:endParaRPr b="1" sz="1100"/>
          </a:p>
          <a:p>
            <a:pPr indent="0" lvl="1" marL="0" rtl="0" algn="l">
              <a:lnSpc>
                <a:spcPct val="110000"/>
              </a:lnSpc>
              <a:spcBef>
                <a:spcPts val="400"/>
              </a:spcBef>
              <a:spcAft>
                <a:spcPts val="0"/>
              </a:spcAft>
              <a:buClr>
                <a:schemeClr val="dk1"/>
              </a:buClr>
              <a:buSzPts val="1100"/>
              <a:buNone/>
            </a:pPr>
            <a:r>
              <a:rPr lang="fr" sz="1100"/>
              <a:t>La technologie FPGA recrée le matériel avec une précision au niveau des composants, tandis que l’émulation logicielle simule le matériel en se concentrant sur le rendu final.</a:t>
            </a:r>
            <a:endParaRPr/>
          </a:p>
          <a:p>
            <a:pPr indent="0" lvl="0" marL="0" rtl="0" algn="l">
              <a:lnSpc>
                <a:spcPct val="110000"/>
              </a:lnSpc>
              <a:spcBef>
                <a:spcPts val="1900"/>
              </a:spcBef>
              <a:spcAft>
                <a:spcPts val="0"/>
              </a:spcAft>
              <a:buClr>
                <a:schemeClr val="dk1"/>
              </a:buClr>
              <a:buSzPts val="1100"/>
              <a:buNone/>
            </a:pPr>
            <a:r>
              <a:rPr b="1" lang="fr" sz="1100"/>
              <a:t>Flexibilité</a:t>
            </a:r>
            <a:endParaRPr/>
          </a:p>
          <a:p>
            <a:pPr indent="0" lvl="1" marL="0" rtl="0" algn="l">
              <a:lnSpc>
                <a:spcPct val="110000"/>
              </a:lnSpc>
              <a:spcBef>
                <a:spcPts val="400"/>
              </a:spcBef>
              <a:spcAft>
                <a:spcPts val="0"/>
              </a:spcAft>
              <a:buClr>
                <a:schemeClr val="dk1"/>
              </a:buClr>
              <a:buSzPts val="1100"/>
              <a:buNone/>
            </a:pPr>
            <a:r>
              <a:rPr lang="fr" sz="1100"/>
              <a:t>La technologie FPGA a une flexibilité limitée en termes d’options matérielles, tandis que l’émulation logicielle offre des options matérielles plus flexibles.</a:t>
            </a:r>
            <a:endParaRPr/>
          </a:p>
          <a:p>
            <a:pPr indent="0" lvl="0" marL="0" rtl="0" algn="l">
              <a:lnSpc>
                <a:spcPct val="110000"/>
              </a:lnSpc>
              <a:spcBef>
                <a:spcPts val="1900"/>
              </a:spcBef>
              <a:spcAft>
                <a:spcPts val="0"/>
              </a:spcAft>
              <a:buClr>
                <a:schemeClr val="dk1"/>
              </a:buClr>
              <a:buSzPts val="1100"/>
              <a:buNone/>
            </a:pPr>
            <a:r>
              <a:rPr b="1" lang="fr" sz="1100"/>
              <a:t>Précision</a:t>
            </a:r>
            <a:endParaRPr/>
          </a:p>
          <a:p>
            <a:pPr indent="0" lvl="1" marL="0" rtl="0" algn="l">
              <a:lnSpc>
                <a:spcPct val="110000"/>
              </a:lnSpc>
              <a:spcBef>
                <a:spcPts val="400"/>
              </a:spcBef>
              <a:spcAft>
                <a:spcPts val="1200"/>
              </a:spcAft>
              <a:buClr>
                <a:schemeClr val="dk1"/>
              </a:buClr>
              <a:buSzPts val="1100"/>
              <a:buNone/>
            </a:pPr>
            <a:r>
              <a:rPr lang="fr" sz="1100"/>
              <a:t>La technologie FPGA offre une grande précision, tandis que l’émulation logicielle a une précision limitée.</a:t>
            </a:r>
            <a:endParaRPr/>
          </a:p>
        </p:txBody>
      </p:sp>
      <p:sp>
        <p:nvSpPr>
          <p:cNvPr id="243" name="Google Shape;243;p34"/>
          <p:cNvSpPr/>
          <p:nvPr/>
        </p:nvSpPr>
        <p:spPr>
          <a:xfrm>
            <a:off x="4113458" y="381068"/>
            <a:ext cx="4644271" cy="111959"/>
          </a:xfrm>
          <a:custGeom>
            <a:rect b="b" l="l" r="r" t="t"/>
            <a:pathLst>
              <a:path extrusionOk="0" h="149279" w="6090847">
                <a:moveTo>
                  <a:pt x="0" y="0"/>
                </a:moveTo>
                <a:lnTo>
                  <a:pt x="6090847" y="0"/>
                </a:lnTo>
                <a:lnTo>
                  <a:pt x="6090847" y="149279"/>
                </a:lnTo>
                <a:lnTo>
                  <a:pt x="0" y="149279"/>
                </a:lnTo>
                <a:close/>
              </a:path>
            </a:pathLst>
          </a:cu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242"/>
                                        </p:tgtEl>
                                        <p:attrNameLst>
                                          <p:attrName>style.visibility</p:attrName>
                                        </p:attrNameLst>
                                      </p:cBhvr>
                                      <p:to>
                                        <p:strVal val="visible"/>
                                      </p:to>
                                    </p:set>
                                    <p:animEffect filter="fade" transition="in">
                                      <p:cBhvr>
                                        <p:cTn dur="25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35"/>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35"/>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35"/>
          <p:cNvSpPr/>
          <p:nvPr/>
        </p:nvSpPr>
        <p:spPr>
          <a:xfrm>
            <a:off x="388402" y="381067"/>
            <a:ext cx="3765887"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5"/>
          <p:cNvSpPr/>
          <p:nvPr/>
        </p:nvSpPr>
        <p:spPr>
          <a:xfrm>
            <a:off x="0" y="0"/>
            <a:ext cx="9141714" cy="514349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Close-up shot of different CPUs between 486 and 686 class." id="253" name="Google Shape;253;p35"/>
          <p:cNvPicPr preferRelativeResize="0"/>
          <p:nvPr>
            <p:ph idx="1" type="body"/>
          </p:nvPr>
        </p:nvPicPr>
        <p:blipFill rotWithShape="1">
          <a:blip r:embed="rId3">
            <a:alphaModFix/>
          </a:blip>
          <a:srcRect b="1" l="19033" r="15785" t="0"/>
          <a:stretch/>
        </p:blipFill>
        <p:spPr>
          <a:xfrm>
            <a:off x="4468513" y="381067"/>
            <a:ext cx="4282295" cy="4385242"/>
          </a:xfrm>
          <a:prstGeom prst="rect">
            <a:avLst/>
          </a:prstGeom>
          <a:noFill/>
          <a:ln>
            <a:noFill/>
          </a:ln>
        </p:spPr>
      </p:pic>
      <p:sp>
        <p:nvSpPr>
          <p:cNvPr id="254" name="Google Shape;254;p35"/>
          <p:cNvSpPr txBox="1"/>
          <p:nvPr>
            <p:ph type="title"/>
          </p:nvPr>
        </p:nvSpPr>
        <p:spPr>
          <a:xfrm>
            <a:off x="388403" y="732120"/>
            <a:ext cx="3598650" cy="109728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lang="fr"/>
              <a:t>FPGA vs Émulation: Synthèse des Différences</a:t>
            </a:r>
            <a:endParaRPr/>
          </a:p>
        </p:txBody>
      </p:sp>
      <p:sp>
        <p:nvSpPr>
          <p:cNvPr id="255" name="Google Shape;255;p35"/>
          <p:cNvSpPr txBox="1"/>
          <p:nvPr>
            <p:ph idx="2" type="body"/>
          </p:nvPr>
        </p:nvSpPr>
        <p:spPr>
          <a:xfrm>
            <a:off x="388403" y="1933956"/>
            <a:ext cx="3504725" cy="2825496"/>
          </a:xfrm>
          <a:prstGeom prst="rect">
            <a:avLst/>
          </a:prstGeom>
          <a:noFill/>
          <a:ln>
            <a:noFill/>
          </a:ln>
        </p:spPr>
        <p:txBody>
          <a:bodyPr anchorCtr="0" anchor="t" bIns="34275" lIns="68575" spcFirstLastPara="1" rIns="68575" wrap="square" tIns="34275">
            <a:normAutofit fontScale="47500" lnSpcReduction="20000"/>
          </a:bodyPr>
          <a:lstStyle/>
          <a:p>
            <a:pPr indent="-270827" lvl="0" marL="457200" rtl="0" algn="l">
              <a:spcBef>
                <a:spcPts val="800"/>
              </a:spcBef>
              <a:spcAft>
                <a:spcPts val="0"/>
              </a:spcAft>
              <a:buSzPct val="100000"/>
              <a:buChar char="●"/>
            </a:pPr>
            <a:r>
              <a:rPr b="1" lang="fr" sz="1400"/>
              <a:t>Approche matérielle VS logicielle </a:t>
            </a:r>
            <a:r>
              <a:rPr lang="fr" sz="1400"/>
              <a:t>:</a:t>
            </a:r>
            <a:endParaRPr sz="1400"/>
          </a:p>
          <a:p>
            <a:pPr indent="-270827" lvl="0" marL="914400" rtl="0" algn="l">
              <a:spcBef>
                <a:spcPts val="0"/>
              </a:spcBef>
              <a:spcAft>
                <a:spcPts val="0"/>
              </a:spcAft>
              <a:buSzPct val="100000"/>
              <a:buChar char="●"/>
            </a:pPr>
            <a:r>
              <a:rPr lang="fr" sz="1400"/>
              <a:t>FPGA recrée le matériel au niveau des composants.</a:t>
            </a:r>
            <a:endParaRPr sz="1400"/>
          </a:p>
          <a:p>
            <a:pPr indent="-270827" lvl="0" marL="914400" rtl="0" algn="l">
              <a:spcBef>
                <a:spcPts val="0"/>
              </a:spcBef>
              <a:spcAft>
                <a:spcPts val="0"/>
              </a:spcAft>
              <a:buSzPct val="100000"/>
              <a:buChar char="●"/>
            </a:pPr>
            <a:r>
              <a:rPr lang="fr" sz="1400"/>
              <a:t>L’émulation simule le matériel en se concentrant sur le résultat final.</a:t>
            </a:r>
            <a:endParaRPr sz="1400"/>
          </a:p>
          <a:p>
            <a:pPr indent="-270827" lvl="0" marL="457200" rtl="0" algn="l">
              <a:spcBef>
                <a:spcPts val="0"/>
              </a:spcBef>
              <a:spcAft>
                <a:spcPts val="0"/>
              </a:spcAft>
              <a:buSzPct val="100000"/>
              <a:buChar char="●"/>
            </a:pPr>
            <a:r>
              <a:rPr b="1" lang="fr" sz="1400"/>
              <a:t>Précision</a:t>
            </a:r>
            <a:r>
              <a:rPr lang="fr" sz="1400"/>
              <a:t> :</a:t>
            </a:r>
            <a:endParaRPr sz="1400"/>
          </a:p>
          <a:p>
            <a:pPr indent="-270827" lvl="0" marL="914400" rtl="0" algn="l">
              <a:spcBef>
                <a:spcPts val="0"/>
              </a:spcBef>
              <a:spcAft>
                <a:spcPts val="0"/>
              </a:spcAft>
              <a:buSzPct val="100000"/>
              <a:buChar char="●"/>
            </a:pPr>
            <a:r>
              <a:rPr lang="fr" sz="1400"/>
              <a:t>FPGA offre une précision matérielle et une reproduction fidèle du hardware d’origine.</a:t>
            </a:r>
            <a:endParaRPr sz="1400"/>
          </a:p>
          <a:p>
            <a:pPr indent="-270827" lvl="0" marL="914400" rtl="0" algn="l">
              <a:spcBef>
                <a:spcPts val="0"/>
              </a:spcBef>
              <a:spcAft>
                <a:spcPts val="0"/>
              </a:spcAft>
              <a:buSzPct val="100000"/>
              <a:buChar char="●"/>
            </a:pPr>
            <a:r>
              <a:rPr lang="fr" sz="1400"/>
              <a:t>L’émulation peut présenter des écarts mineurs dans la reproduction des timings et des performances.</a:t>
            </a:r>
            <a:endParaRPr sz="1400"/>
          </a:p>
          <a:p>
            <a:pPr indent="-270827" lvl="0" marL="457200" rtl="0" algn="l">
              <a:spcBef>
                <a:spcPts val="0"/>
              </a:spcBef>
              <a:spcAft>
                <a:spcPts val="0"/>
              </a:spcAft>
              <a:buSzPct val="100000"/>
              <a:buChar char="●"/>
            </a:pPr>
            <a:r>
              <a:rPr b="1" lang="fr" sz="1400"/>
              <a:t>Flexibilité</a:t>
            </a:r>
            <a:r>
              <a:rPr lang="fr" sz="1400"/>
              <a:t> :</a:t>
            </a:r>
            <a:endParaRPr sz="1400"/>
          </a:p>
          <a:p>
            <a:pPr indent="-270827" lvl="0" marL="914400" rtl="0" algn="l">
              <a:spcBef>
                <a:spcPts val="0"/>
              </a:spcBef>
              <a:spcAft>
                <a:spcPts val="0"/>
              </a:spcAft>
              <a:buSzPct val="100000"/>
              <a:buChar char="●"/>
            </a:pPr>
            <a:r>
              <a:rPr lang="fr" sz="1400"/>
              <a:t>FPGA est limité aux configurations spécifiques de matériel.</a:t>
            </a:r>
            <a:endParaRPr sz="1400"/>
          </a:p>
          <a:p>
            <a:pPr indent="-270827" lvl="0" marL="914400" rtl="0" algn="l">
              <a:spcBef>
                <a:spcPts val="0"/>
              </a:spcBef>
              <a:spcAft>
                <a:spcPts val="0"/>
              </a:spcAft>
              <a:buSzPct val="100000"/>
              <a:buChar char="●"/>
            </a:pPr>
            <a:r>
              <a:rPr lang="fr" sz="1400"/>
              <a:t>L’émulation est flexible et fonctionne sur une grande variété de plateformes.</a:t>
            </a:r>
            <a:endParaRPr sz="1400"/>
          </a:p>
          <a:p>
            <a:pPr indent="-270827" lvl="0" marL="457200" rtl="0" algn="l">
              <a:spcBef>
                <a:spcPts val="0"/>
              </a:spcBef>
              <a:spcAft>
                <a:spcPts val="0"/>
              </a:spcAft>
              <a:buSzPct val="100000"/>
              <a:buChar char="●"/>
            </a:pPr>
            <a:r>
              <a:rPr b="1" lang="fr" sz="1400"/>
              <a:t>Latence</a:t>
            </a:r>
            <a:r>
              <a:rPr lang="fr" sz="1400"/>
              <a:t> :</a:t>
            </a:r>
            <a:endParaRPr sz="1400"/>
          </a:p>
          <a:p>
            <a:pPr indent="-270827" lvl="0" marL="914400" rtl="0" algn="l">
              <a:spcBef>
                <a:spcPts val="0"/>
              </a:spcBef>
              <a:spcAft>
                <a:spcPts val="0"/>
              </a:spcAft>
              <a:buSzPct val="100000"/>
              <a:buChar char="●"/>
            </a:pPr>
            <a:r>
              <a:rPr lang="fr" sz="1400"/>
              <a:t>FPGA réduit la latence et recrée l’expérience de jeu d’origine.</a:t>
            </a:r>
            <a:endParaRPr sz="1400"/>
          </a:p>
          <a:p>
            <a:pPr indent="-270827" lvl="0" marL="914400" rtl="0" algn="l">
              <a:spcBef>
                <a:spcPts val="0"/>
              </a:spcBef>
              <a:spcAft>
                <a:spcPts val="0"/>
              </a:spcAft>
              <a:buSzPct val="100000"/>
              <a:buChar char="●"/>
            </a:pPr>
            <a:r>
              <a:rPr lang="fr" sz="1400"/>
              <a:t>L’émulation peut introduire des latences dues aux différences entre le hardware moderne et le hardware original.</a:t>
            </a:r>
            <a:endParaRPr sz="1400"/>
          </a:p>
          <a:p>
            <a:pPr indent="-270827" lvl="0" marL="457200" rtl="0" algn="l">
              <a:spcBef>
                <a:spcPts val="0"/>
              </a:spcBef>
              <a:spcAft>
                <a:spcPts val="0"/>
              </a:spcAft>
              <a:buSzPct val="100000"/>
              <a:buChar char="●"/>
            </a:pPr>
            <a:r>
              <a:rPr b="1" lang="fr" sz="1400"/>
              <a:t>Complexité de développement</a:t>
            </a:r>
            <a:r>
              <a:rPr lang="fr" sz="1400"/>
              <a:t> :</a:t>
            </a:r>
            <a:endParaRPr sz="1400"/>
          </a:p>
          <a:p>
            <a:pPr indent="-270827" lvl="0" marL="914400" rtl="0" algn="l">
              <a:spcBef>
                <a:spcPts val="0"/>
              </a:spcBef>
              <a:spcAft>
                <a:spcPts val="0"/>
              </a:spcAft>
              <a:buSzPct val="100000"/>
              <a:buChar char="●"/>
            </a:pPr>
            <a:r>
              <a:rPr lang="fr" sz="1400"/>
              <a:t>Le développement pour FPGA nécessite une connaissance approfondie du matériel.</a:t>
            </a:r>
            <a:endParaRPr sz="1400"/>
          </a:p>
          <a:p>
            <a:pPr indent="-270827" lvl="0" marL="914400" rtl="0" algn="l">
              <a:spcBef>
                <a:spcPts val="0"/>
              </a:spcBef>
              <a:spcAft>
                <a:spcPts val="0"/>
              </a:spcAft>
              <a:buSzPct val="100000"/>
              <a:buChar char="●"/>
            </a:pPr>
            <a:r>
              <a:rPr lang="fr" sz="1400"/>
              <a:t>L’émulation est plus orientée logiciel, avec des ajustements plus simples pour différents systèmes.</a:t>
            </a:r>
            <a:endParaRPr sz="1400"/>
          </a:p>
          <a:p>
            <a:pPr indent="-270827" lvl="0" marL="457200" rtl="0" algn="l">
              <a:spcBef>
                <a:spcPts val="0"/>
              </a:spcBef>
              <a:spcAft>
                <a:spcPts val="0"/>
              </a:spcAft>
              <a:buSzPct val="100000"/>
              <a:buChar char="●"/>
            </a:pPr>
            <a:r>
              <a:rPr b="1" lang="fr" sz="1400"/>
              <a:t>Coût</a:t>
            </a:r>
            <a:r>
              <a:rPr lang="fr" sz="1400"/>
              <a:t> :</a:t>
            </a:r>
            <a:endParaRPr sz="1400"/>
          </a:p>
          <a:p>
            <a:pPr indent="-270827" lvl="0" marL="914400" rtl="0" algn="l">
              <a:spcBef>
                <a:spcPts val="0"/>
              </a:spcBef>
              <a:spcAft>
                <a:spcPts val="0"/>
              </a:spcAft>
              <a:buSzPct val="100000"/>
              <a:buChar char="●"/>
            </a:pPr>
            <a:r>
              <a:rPr lang="fr" sz="1400"/>
              <a:t>Les solutions FPGA peuvent être plus coûteuses en termes de matériel.</a:t>
            </a:r>
            <a:endParaRPr sz="1400"/>
          </a:p>
          <a:p>
            <a:pPr indent="-270827" lvl="0" marL="914400" rtl="0" algn="l">
              <a:spcBef>
                <a:spcPts val="0"/>
              </a:spcBef>
              <a:spcAft>
                <a:spcPts val="0"/>
              </a:spcAft>
              <a:buSzPct val="100000"/>
              <a:buChar char="●"/>
            </a:pPr>
            <a:r>
              <a:rPr lang="fr" sz="1400"/>
              <a:t>L’émulation est généralement plus abordable avec du matériel commun comme des PC ou des Raspberry Pi.</a:t>
            </a:r>
            <a:endParaRPr sz="1400"/>
          </a:p>
          <a:p>
            <a:pPr indent="0" lvl="0" marL="0" rtl="0" algn="l">
              <a:lnSpc>
                <a:spcPct val="110000"/>
              </a:lnSpc>
              <a:spcBef>
                <a:spcPts val="1200"/>
              </a:spcBef>
              <a:spcAft>
                <a:spcPts val="1200"/>
              </a:spcAft>
              <a:buClr>
                <a:schemeClr val="dk1"/>
              </a:buClr>
              <a:buSzPct val="100000"/>
              <a:buNone/>
            </a:pPr>
            <a:r>
              <a:t/>
            </a:r>
            <a:endParaRPr sz="1400"/>
          </a:p>
        </p:txBody>
      </p:sp>
      <p:sp>
        <p:nvSpPr>
          <p:cNvPr id="256" name="Google Shape;256;p35"/>
          <p:cNvSpPr/>
          <p:nvPr/>
        </p:nvSpPr>
        <p:spPr>
          <a:xfrm>
            <a:off x="388403" y="381067"/>
            <a:ext cx="3504725" cy="111959"/>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GestaltVTI">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